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693" r:id="rId2"/>
    <p:sldId id="700" r:id="rId3"/>
    <p:sldId id="710" r:id="rId4"/>
    <p:sldId id="732" r:id="rId5"/>
    <p:sldId id="709" r:id="rId6"/>
    <p:sldId id="701" r:id="rId7"/>
    <p:sldId id="733" r:id="rId8"/>
    <p:sldId id="673" r:id="rId9"/>
    <p:sldId id="708" r:id="rId10"/>
    <p:sldId id="734" r:id="rId11"/>
    <p:sldId id="728" r:id="rId12"/>
    <p:sldId id="729" r:id="rId13"/>
    <p:sldId id="730" r:id="rId14"/>
    <p:sldId id="731" r:id="rId15"/>
    <p:sldId id="711" r:id="rId16"/>
    <p:sldId id="676" r:id="rId17"/>
    <p:sldId id="712" r:id="rId18"/>
    <p:sldId id="713" r:id="rId19"/>
    <p:sldId id="735" r:id="rId20"/>
    <p:sldId id="715" r:id="rId21"/>
    <p:sldId id="716" r:id="rId22"/>
    <p:sldId id="717" r:id="rId23"/>
    <p:sldId id="718" r:id="rId24"/>
    <p:sldId id="720" r:id="rId25"/>
    <p:sldId id="694" r:id="rId26"/>
    <p:sldId id="702" r:id="rId27"/>
    <p:sldId id="737" r:id="rId28"/>
    <p:sldId id="736" r:id="rId29"/>
    <p:sldId id="727" r:id="rId30"/>
    <p:sldId id="703" r:id="rId31"/>
    <p:sldId id="704" r:id="rId32"/>
    <p:sldId id="705" r:id="rId33"/>
    <p:sldId id="706" r:id="rId34"/>
    <p:sldId id="683" r:id="rId35"/>
    <p:sldId id="684" r:id="rId36"/>
    <p:sldId id="685" r:id="rId3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905"/>
    <a:srgbClr val="C1EFFF"/>
    <a:srgbClr val="F1F8F9"/>
    <a:srgbClr val="CCFFCC"/>
    <a:srgbClr val="FFE48F"/>
    <a:srgbClr val="EFF4AA"/>
    <a:srgbClr val="FFCCCC"/>
    <a:srgbClr val="81DEFF"/>
    <a:srgbClr val="808080"/>
    <a:srgbClr val="C6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7685" autoAdjust="0"/>
  </p:normalViewPr>
  <p:slideViewPr>
    <p:cSldViewPr>
      <p:cViewPr varScale="1">
        <p:scale>
          <a:sx n="103" d="100"/>
          <a:sy n="103" d="100"/>
        </p:scale>
        <p:origin x="-10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printerSettings" Target="printerSettings/printerSettings1.bin"/><Relationship Id="rId45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slide" Target="slides/slide35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EBF981A-9E64-EB4F-BCE8-2706715E5E7B}" type="datetimeFigureOut">
              <a:rPr lang="en-GB"/>
              <a:pPr>
                <a:defRPr/>
              </a:pPr>
              <a:t>14/5/19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A59EC-4E22-FB40-95CA-659F19EA77A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874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Cliquez pour modifier les styles du texte du masque</a:t>
            </a:r>
          </a:p>
          <a:p>
            <a:pPr lvl="1"/>
            <a:r>
              <a:rPr lang="en-GB" altLang="en-US" noProof="0" smtClean="0"/>
              <a:t>Deuxième niveau</a:t>
            </a:r>
          </a:p>
          <a:p>
            <a:pPr lvl="2"/>
            <a:r>
              <a:rPr lang="en-GB" altLang="en-US" noProof="0" smtClean="0"/>
              <a:t>Troisième niveau</a:t>
            </a:r>
          </a:p>
          <a:p>
            <a:pPr lvl="3"/>
            <a:r>
              <a:rPr lang="en-GB" altLang="en-US" noProof="0" smtClean="0"/>
              <a:t>Quatrième niveau</a:t>
            </a:r>
          </a:p>
          <a:p>
            <a:pPr lvl="4"/>
            <a:r>
              <a:rPr lang="en-GB" altLang="en-US" noProof="0" smtClean="0"/>
              <a:t>Cinquième niveau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7DB8CE9-5191-FD40-AD4C-99A84BFBC198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310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1E81E-C9D0-4ABF-9808-396370E8BD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3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background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3538" y="6524625"/>
            <a:ext cx="347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0" hangingPunct="0">
              <a:defRPr/>
            </a:pPr>
            <a:r>
              <a:rPr lang="en-US" altLang="en-US" sz="1000" b="0" smtClean="0">
                <a:solidFill>
                  <a:srgbClr val="B4BAC0"/>
                </a:solidFill>
              </a:rPr>
              <a:t>The European </a:t>
            </a:r>
            <a:r>
              <a:rPr lang="en-GB" altLang="en-US" sz="1000" b="0" smtClean="0">
                <a:solidFill>
                  <a:srgbClr val="B4BAC0"/>
                </a:solidFill>
              </a:rPr>
              <a:t>Organisation</a:t>
            </a:r>
            <a:r>
              <a:rPr lang="en-US" altLang="en-US" sz="1000" b="0" smtClean="0">
                <a:solidFill>
                  <a:srgbClr val="B4BAC0"/>
                </a:solidFill>
              </a:rPr>
              <a:t> for the Safety of Air Navigation</a:t>
            </a:r>
            <a:endParaRPr lang="en-GB" altLang="en-US" sz="1000" b="0" smtClean="0"/>
          </a:p>
        </p:txBody>
      </p:sp>
      <p:pic>
        <p:nvPicPr>
          <p:cNvPr id="6" name="Picture 6" descr="ec-color-msoff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016625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2014538"/>
            <a:ext cx="7772400" cy="9366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Powerpoint presentation 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951163"/>
            <a:ext cx="7777163" cy="6223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Susbtitle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6692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1815D-5284-614B-A47C-8F948433260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FFECF-5A90-C04C-8708-D54631536049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2F83E-83F6-7948-9193-2AEB26FC25DE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895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72C6F-4C8B-AD46-BABB-3E3E67D5B3FD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2F956-9C32-4F44-ACD2-FFDC3AABE1F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4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A856-933D-8145-B289-9324AB9F0F65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11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58CF1-E5EE-6B41-911C-6EC926973B07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E6C35-DF03-2243-ADB5-898CC9A2B4B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8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2FDFF-6A7C-D242-9AA5-4205D2EB394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14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63B95-041B-5A4D-A6D9-B16675775D9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09600"/>
            <a:ext cx="6910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325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B4BAC0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43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B4BAC0"/>
                </a:solidFill>
              </a:defRPr>
            </a:lvl1pPr>
          </a:lstStyle>
          <a:p>
            <a:fld id="{0CE6062B-2DE1-2E43-A322-9F326D39B951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1030" name="Picture 6" descr="background_body_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7083" r="5550" b="5417"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ec-color-msoffic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2385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96944" cy="2304256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Network delay optimisation </a:t>
            </a:r>
            <a:br>
              <a:rPr lang="en-GB" sz="3200" dirty="0" smtClean="0"/>
            </a:br>
            <a:r>
              <a:rPr lang="en-GB" sz="3200" dirty="0" smtClean="0"/>
              <a:t>of multiple CASA regulations </a:t>
            </a:r>
            <a:br>
              <a:rPr lang="en-GB" sz="3200" dirty="0" smtClean="0"/>
            </a:br>
            <a:r>
              <a:rPr lang="en-GB" sz="3200" dirty="0" smtClean="0"/>
              <a:t>in fragmented European airspace</a:t>
            </a:r>
            <a:br>
              <a:rPr lang="en-GB" sz="3200" dirty="0" smtClean="0"/>
            </a:b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320480" cy="1248544"/>
          </a:xfrm>
        </p:spPr>
        <p:txBody>
          <a:bodyPr/>
          <a:lstStyle/>
          <a:p>
            <a:r>
              <a:rPr lang="en-GB" dirty="0" smtClean="0"/>
              <a:t>Sergio RUIZ (PJ09.3 A-DCB)</a:t>
            </a:r>
          </a:p>
          <a:p>
            <a:endParaRPr lang="en-GB" dirty="0" smtClean="0"/>
          </a:p>
          <a:p>
            <a:pPr algn="r"/>
            <a:r>
              <a:rPr lang="en-GB" dirty="0" smtClean="0"/>
              <a:t>14 MAY 2019</a:t>
            </a:r>
          </a:p>
          <a:p>
            <a:pPr algn="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235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CASA simulation results analysis (AIRAC 1708)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4312832" cy="259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36912"/>
            <a:ext cx="4312832" cy="25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445224"/>
            <a:ext cx="799288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GB" dirty="0"/>
              <a:t>The average delay increases with the number of regulations. 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 bwMode="auto">
          <a:xfrm>
            <a:off x="1367644" y="2368044"/>
            <a:ext cx="396044" cy="98894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184482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</a:rPr>
              <a:t>More regulations, more delay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>
            <a:stCxn id="17" idx="2"/>
          </p:cNvCxnSpPr>
          <p:nvPr/>
        </p:nvCxnSpPr>
        <p:spPr bwMode="auto">
          <a:xfrm flipH="1">
            <a:off x="7596336" y="2439472"/>
            <a:ext cx="198022" cy="84551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1700808"/>
            <a:ext cx="2412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</a:rPr>
              <a:t>More regulations, more capacity inefficiencies (empty slots)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251520" y="6021288"/>
            <a:ext cx="799288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2000"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GB" dirty="0" smtClean="0"/>
              <a:t>The </a:t>
            </a:r>
            <a:r>
              <a:rPr lang="en-GB" dirty="0"/>
              <a:t>average number of empty slots also increases (capacity inefficiencies</a:t>
            </a:r>
            <a:r>
              <a:rPr lang="en-GB" dirty="0" smtClean="0"/>
              <a:t>)</a:t>
            </a:r>
            <a:r>
              <a:rPr lang="en-GB" dirty="0"/>
              <a:t> </a:t>
            </a:r>
            <a:r>
              <a:rPr lang="en-GB" dirty="0" smtClean="0">
                <a:sym typeface="Wingdings"/>
              </a:rPr>
              <a:t> it is perhaps the cause of </a:t>
            </a:r>
            <a:r>
              <a:rPr lang="en-GB" dirty="0" smtClean="0"/>
              <a:t>the </a:t>
            </a:r>
            <a:r>
              <a:rPr lang="en-GB" dirty="0"/>
              <a:t>delay increase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8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ECASA optimises: manual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438537"/>
            <a:ext cx="708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Flights can be sorted by optimisation potential</a:t>
            </a:r>
          </a:p>
          <a:p>
            <a:r>
              <a:rPr lang="en-GB" sz="1600" dirty="0" smtClean="0"/>
              <a:t>This flight for instance could potentially reduce the delay of 218 flights</a:t>
            </a:r>
            <a:endParaRPr lang="en-GB" sz="1600" dirty="0"/>
          </a:p>
        </p:txBody>
      </p:sp>
      <p:cxnSp>
        <p:nvCxnSpPr>
          <p:cNvPr id="7" name="Elbow Connector 6"/>
          <p:cNvCxnSpPr/>
          <p:nvPr/>
        </p:nvCxnSpPr>
        <p:spPr bwMode="auto">
          <a:xfrm rot="5400000" flipH="1" flipV="1">
            <a:off x="-753500" y="4361916"/>
            <a:ext cx="2160336" cy="150296"/>
          </a:xfrm>
          <a:prstGeom prst="bentConnector3">
            <a:avLst>
              <a:gd name="adj1" fmla="val 99992"/>
            </a:avLst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16" y="2564904"/>
            <a:ext cx="8100387" cy="2592288"/>
          </a:xfrm>
          <a:prstGeom prst="rect">
            <a:avLst/>
          </a:prstGeom>
        </p:spPr>
      </p:pic>
      <p:sp>
        <p:nvSpPr>
          <p:cNvPr id="12" name="Left Arrow Callout 11"/>
          <p:cNvSpPr/>
          <p:nvPr/>
        </p:nvSpPr>
        <p:spPr bwMode="auto">
          <a:xfrm rot="19057348">
            <a:off x="6034779" y="1615858"/>
            <a:ext cx="1494167" cy="646331"/>
          </a:xfrm>
          <a:prstGeom prst="leftArrowCallout">
            <a:avLst>
              <a:gd name="adj1" fmla="val 15581"/>
              <a:gd name="adj2" fmla="val 15581"/>
              <a:gd name="adj3" fmla="val 28832"/>
              <a:gd name="adj4" fmla="val 83159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HMI used </a:t>
            </a:r>
            <a:r>
              <a:rPr lang="en-GB" sz="1800" dirty="0" smtClean="0">
                <a:solidFill>
                  <a:schemeClr val="lt1"/>
                </a:solidFill>
              </a:rPr>
              <a:t>in </a:t>
            </a:r>
            <a:r>
              <a:rPr lang="en-GB" sz="1800" dirty="0" smtClean="0">
                <a:solidFill>
                  <a:schemeClr val="lt1"/>
                </a:solidFill>
              </a:rPr>
              <a:t>RNEST </a:t>
            </a:r>
            <a:endParaRPr lang="en-GB"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7488832" cy="1368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case two r</a:t>
            </a:r>
            <a:r>
              <a:rPr lang="en-GB" dirty="0" smtClean="0"/>
              <a:t>egulations are </a:t>
            </a:r>
            <a:r>
              <a:rPr lang="en-GB" dirty="0"/>
              <a:t>penalised </a:t>
            </a:r>
            <a:r>
              <a:rPr lang="en-GB" dirty="0" smtClean="0"/>
              <a:t>by </a:t>
            </a:r>
            <a:r>
              <a:rPr lang="en-GB" dirty="0"/>
              <a:t>the selected flight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9173" y="5157192"/>
            <a:ext cx="728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 this case the flight can optimise the delay in 2 different regulations (175 flights in one + 45 in the other = 218 flights)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148064" y="3356992"/>
            <a:ext cx="0" cy="17281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272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Penalisation of MGY3428M to MGY1228A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1690"/>
            <a:ext cx="8350696" cy="4705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eft Arrow Callout 6"/>
          <p:cNvSpPr/>
          <p:nvPr/>
        </p:nvSpPr>
        <p:spPr bwMode="auto">
          <a:xfrm>
            <a:off x="7379940" y="1877154"/>
            <a:ext cx="1728936" cy="338554"/>
          </a:xfrm>
          <a:prstGeom prst="leftArrowCallout">
            <a:avLst>
              <a:gd name="adj1" fmla="val 15581"/>
              <a:gd name="adj2" fmla="val 15581"/>
              <a:gd name="adj3" fmla="val 17600"/>
              <a:gd name="adj4" fmla="val 80240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lt1"/>
                </a:solidFill>
              </a:rPr>
              <a:t>Note: approx. ETO position of the flight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97" y="6258058"/>
            <a:ext cx="8093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If the delay of the flight in </a:t>
            </a:r>
            <a:r>
              <a:rPr lang="en-GB" sz="1500" dirty="0" smtClean="0">
                <a:solidFill>
                  <a:srgbClr val="FF0000"/>
                </a:solidFill>
              </a:rPr>
              <a:t>1 </a:t>
            </a:r>
            <a:r>
              <a:rPr lang="en-GB" sz="1500" dirty="0" smtClean="0"/>
              <a:t>is reduced by 24 min in </a:t>
            </a:r>
            <a:r>
              <a:rPr lang="en-GB" sz="1500" dirty="0" smtClean="0">
                <a:solidFill>
                  <a:srgbClr val="FF0000"/>
                </a:solidFill>
              </a:rPr>
              <a:t>MGY3428M</a:t>
            </a:r>
            <a:r>
              <a:rPr lang="en-GB" sz="1500" dirty="0" smtClean="0"/>
              <a:t> then it will take a free slot in </a:t>
            </a:r>
            <a:r>
              <a:rPr lang="en-GB" sz="1500" dirty="0" smtClean="0">
                <a:solidFill>
                  <a:srgbClr val="FF0000"/>
                </a:solidFill>
              </a:rPr>
              <a:t>4-5</a:t>
            </a:r>
            <a:r>
              <a:rPr lang="en-GB" sz="1500" dirty="0" smtClean="0"/>
              <a:t> instead of the slot in </a:t>
            </a:r>
            <a:r>
              <a:rPr lang="en-GB" sz="1500" dirty="0" smtClean="0">
                <a:solidFill>
                  <a:srgbClr val="FF0000"/>
                </a:solidFill>
              </a:rPr>
              <a:t>2-3</a:t>
            </a:r>
            <a:r>
              <a:rPr lang="en-GB" sz="1500" dirty="0" smtClean="0"/>
              <a:t>, thus saving 45 * 2 = </a:t>
            </a:r>
            <a:r>
              <a:rPr lang="en-GB" sz="1500" dirty="0" smtClean="0">
                <a:solidFill>
                  <a:srgbClr val="FF0000"/>
                </a:solidFill>
              </a:rPr>
              <a:t>1.5 h </a:t>
            </a:r>
            <a:r>
              <a:rPr lang="en-GB" sz="1500" dirty="0" smtClean="0"/>
              <a:t>delay in </a:t>
            </a:r>
            <a:r>
              <a:rPr lang="en-GB" sz="1500" dirty="0" smtClean="0">
                <a:solidFill>
                  <a:srgbClr val="FF0000"/>
                </a:solidFill>
              </a:rPr>
              <a:t>MGY1228A</a:t>
            </a:r>
          </a:p>
        </p:txBody>
      </p:sp>
    </p:spTree>
    <p:extLst>
      <p:ext uri="{BB962C8B-B14F-4D97-AF65-F5344CB8AC3E}">
        <p14:creationId xmlns:p14="http://schemas.microsoft.com/office/powerpoint/2010/main" val="8961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Penalisation of MGY3428M to EHYR28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Imagen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116"/>
            <a:ext cx="8660735" cy="49842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0997" y="6258058"/>
            <a:ext cx="8093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If the delay of the flight in </a:t>
            </a:r>
            <a:r>
              <a:rPr lang="en-GB" sz="1500" dirty="0" smtClean="0">
                <a:solidFill>
                  <a:srgbClr val="FF0000"/>
                </a:solidFill>
              </a:rPr>
              <a:t>1 </a:t>
            </a:r>
            <a:r>
              <a:rPr lang="en-GB" sz="1500" dirty="0" smtClean="0"/>
              <a:t>is reduced by 24 min in </a:t>
            </a:r>
            <a:r>
              <a:rPr lang="en-GB" sz="1500" dirty="0" smtClean="0">
                <a:solidFill>
                  <a:srgbClr val="FF0000"/>
                </a:solidFill>
              </a:rPr>
              <a:t>MGY3428M</a:t>
            </a:r>
            <a:r>
              <a:rPr lang="en-GB" sz="1500" dirty="0" smtClean="0"/>
              <a:t> then it will take a free slot in </a:t>
            </a:r>
            <a:r>
              <a:rPr lang="en-GB" sz="1500" dirty="0" smtClean="0">
                <a:solidFill>
                  <a:srgbClr val="FF0000"/>
                </a:solidFill>
              </a:rPr>
              <a:t>6-7</a:t>
            </a:r>
            <a:r>
              <a:rPr lang="en-GB" sz="1500" dirty="0" smtClean="0"/>
              <a:t> instead of the slot in </a:t>
            </a:r>
            <a:r>
              <a:rPr lang="en-GB" sz="1500" dirty="0" smtClean="0">
                <a:solidFill>
                  <a:srgbClr val="FF0000"/>
                </a:solidFill>
              </a:rPr>
              <a:t>2-3</a:t>
            </a:r>
            <a:r>
              <a:rPr lang="en-GB" sz="1500" dirty="0" smtClean="0"/>
              <a:t>, thus saving 175 * 1:20 = </a:t>
            </a:r>
            <a:r>
              <a:rPr lang="en-GB" sz="1500" dirty="0" smtClean="0">
                <a:solidFill>
                  <a:srgbClr val="FF0000"/>
                </a:solidFill>
              </a:rPr>
              <a:t>4 h </a:t>
            </a:r>
            <a:r>
              <a:rPr lang="en-GB" sz="1500" dirty="0" smtClean="0"/>
              <a:t>delay in </a:t>
            </a:r>
            <a:r>
              <a:rPr lang="en-GB" sz="1500" dirty="0" smtClean="0">
                <a:solidFill>
                  <a:srgbClr val="FF0000"/>
                </a:solidFill>
              </a:rPr>
              <a:t>MGY1228A</a:t>
            </a:r>
          </a:p>
        </p:txBody>
      </p:sp>
      <p:sp>
        <p:nvSpPr>
          <p:cNvPr id="8" name="Left Arrow Callout 7"/>
          <p:cNvSpPr/>
          <p:nvPr/>
        </p:nvSpPr>
        <p:spPr bwMode="auto">
          <a:xfrm>
            <a:off x="7379940" y="1583323"/>
            <a:ext cx="1728936" cy="338554"/>
          </a:xfrm>
          <a:prstGeom prst="leftArrowCallout">
            <a:avLst>
              <a:gd name="adj1" fmla="val 15581"/>
              <a:gd name="adj2" fmla="val 15581"/>
              <a:gd name="adj3" fmla="val 17600"/>
              <a:gd name="adj4" fmla="val 80240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lt1"/>
                </a:solidFill>
              </a:rPr>
              <a:t>Note: approx. ETO position of the flight</a:t>
            </a:r>
            <a:endParaRPr lang="en-GB" sz="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3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81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tool used: R-</a:t>
            </a:r>
            <a:r>
              <a:rPr lang="en-GB" dirty="0" smtClean="0"/>
              <a:t>NEST</a:t>
            </a:r>
            <a:br>
              <a:rPr lang="en-GB" dirty="0" smtClean="0"/>
            </a:br>
            <a:r>
              <a:rPr lang="en-GB" dirty="0" smtClean="0"/>
              <a:t>Airspace simulated: ECAC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Airspaces analysed: FABEC &amp; MUAC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040560" cy="438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027" y="5589240"/>
            <a:ext cx="273630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Main assumption: </a:t>
            </a:r>
            <a:br>
              <a:rPr lang="en-GB" sz="1600" dirty="0" smtClean="0"/>
            </a:br>
            <a:r>
              <a:rPr lang="en-GB" sz="1600" dirty="0" smtClean="0"/>
              <a:t>1 single FAB covering ECAC (ideal SES concept)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880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5522603"/>
            <a:ext cx="712082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ECASA performance will be analysed with these KPIs: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Delay in the network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Impact to AUs</a:t>
            </a:r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47813" y="609600"/>
            <a:ext cx="691038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3366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3200" b="0" kern="0" dirty="0" smtClean="0"/>
              <a:t>Research methodology</a:t>
            </a:r>
            <a:endParaRPr lang="en-GB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636391" cy="38017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6200000">
            <a:off x="-1084588" y="3171059"/>
            <a:ext cx="336035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Data from AIRAC 1808 (mid Jul to mid Aug 2018)</a:t>
            </a:r>
            <a:endParaRPr lang="en-GB" sz="2000" dirty="0"/>
          </a:p>
        </p:txBody>
      </p:sp>
      <p:cxnSp>
        <p:nvCxnSpPr>
          <p:cNvPr id="5" name="Conector recto de flecha 4"/>
          <p:cNvCxnSpPr/>
          <p:nvPr/>
        </p:nvCxnSpPr>
        <p:spPr bwMode="auto">
          <a:xfrm flipV="1">
            <a:off x="971600" y="2132856"/>
            <a:ext cx="57606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ector recto de flecha 8"/>
          <p:cNvCxnSpPr/>
          <p:nvPr/>
        </p:nvCxnSpPr>
        <p:spPr bwMode="auto">
          <a:xfrm>
            <a:off x="971600" y="4005064"/>
            <a:ext cx="57606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ector recto de flecha 10"/>
          <p:cNvCxnSpPr/>
          <p:nvPr/>
        </p:nvCxnSpPr>
        <p:spPr bwMode="auto">
          <a:xfrm>
            <a:off x="971600" y="4797152"/>
            <a:ext cx="57606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210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and discussion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0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more congestion the more optimisation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916832"/>
            <a:ext cx="5651326" cy="368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661248"/>
            <a:ext cx="784887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Optimisation in ECAC: between 18% and 35% (27% </a:t>
            </a:r>
            <a:r>
              <a:rPr lang="en-GB" sz="2000" dirty="0" err="1" smtClean="0"/>
              <a:t>avg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72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Introduction and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Optimisation heuristics used (</a:t>
            </a:r>
            <a:r>
              <a:rPr lang="en-GB" dirty="0" smtClean="0"/>
              <a:t>ECASA</a:t>
            </a:r>
            <a:r>
              <a:rPr lang="en-GB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Experimental setup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Simulation results and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85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delay per regulation in the </a:t>
            </a:r>
            <a:r>
              <a:rPr lang="en-GB" dirty="0" smtClean="0"/>
              <a:t>period (AIRAC 1808)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53286"/>
            <a:ext cx="7772400" cy="23706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6" name="Llamada de flecha hacia arriba 5"/>
          <p:cNvSpPr/>
          <p:nvPr/>
        </p:nvSpPr>
        <p:spPr bwMode="auto">
          <a:xfrm>
            <a:off x="2483768" y="5229200"/>
            <a:ext cx="2304256" cy="1273016"/>
          </a:xfrm>
          <a:prstGeom prst="upArrowCallou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 -30</a:t>
            </a:r>
            <a:r>
              <a:rPr lang="es-ES" dirty="0" smtClean="0"/>
              <a:t>% minutes of </a:t>
            </a:r>
            <a:r>
              <a:rPr lang="es-ES" dirty="0" err="1" smtClean="0"/>
              <a:t>delay</a:t>
            </a:r>
            <a:endParaRPr lang="es-ES" dirty="0"/>
          </a:p>
        </p:txBody>
      </p:sp>
      <p:sp>
        <p:nvSpPr>
          <p:cNvPr id="7" name="Llamada de flecha hacia arriba 6"/>
          <p:cNvSpPr/>
          <p:nvPr/>
        </p:nvSpPr>
        <p:spPr bwMode="auto">
          <a:xfrm>
            <a:off x="6228184" y="5229200"/>
            <a:ext cx="2304256" cy="1273016"/>
          </a:xfrm>
          <a:prstGeom prst="upArrowCallou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 -</a:t>
            </a:r>
            <a:r>
              <a:rPr lang="es-ES" dirty="0" smtClean="0"/>
              <a:t>31% minutes of </a:t>
            </a:r>
            <a:r>
              <a:rPr lang="es-ES" dirty="0" err="1" smtClean="0"/>
              <a:t>delay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17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number of flights delayed in the airspace </a:t>
            </a:r>
            <a:r>
              <a:rPr lang="en-GB" dirty="0" smtClean="0"/>
              <a:t>considered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64549"/>
            <a:ext cx="7772400" cy="23481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Llamada de flecha hacia arriba 5"/>
          <p:cNvSpPr/>
          <p:nvPr/>
        </p:nvSpPr>
        <p:spPr bwMode="auto">
          <a:xfrm>
            <a:off x="2195736" y="5229200"/>
            <a:ext cx="2520280" cy="1273016"/>
          </a:xfrm>
          <a:prstGeom prst="upArrowCallou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-1064 flights delayed (-16%)</a:t>
            </a:r>
            <a:endParaRPr lang="en-US" dirty="0"/>
          </a:p>
        </p:txBody>
      </p:sp>
      <p:sp>
        <p:nvSpPr>
          <p:cNvPr id="7" name="Llamada de flecha hacia arriba 6"/>
          <p:cNvSpPr/>
          <p:nvPr/>
        </p:nvSpPr>
        <p:spPr bwMode="auto">
          <a:xfrm>
            <a:off x="6228184" y="5157192"/>
            <a:ext cx="2520280" cy="1273016"/>
          </a:xfrm>
          <a:prstGeom prst="upArrowCallou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-221 flights delayed (-19%)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2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flights delayed a certain number of minutes (delay distribution)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276872"/>
            <a:ext cx="8960450" cy="23480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Rectangle 2"/>
          <p:cNvSpPr/>
          <p:nvPr/>
        </p:nvSpPr>
        <p:spPr>
          <a:xfrm>
            <a:off x="1259632" y="5877272"/>
            <a:ext cx="633670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Typically, d</a:t>
            </a:r>
            <a:r>
              <a:rPr lang="en-GB" sz="2000" dirty="0" smtClean="0">
                <a:solidFill>
                  <a:schemeClr val="lt1"/>
                </a:solidFill>
                <a:latin typeface="+mn-lt"/>
                <a:ea typeface="+mn-ea"/>
              </a:rPr>
              <a:t>elays </a:t>
            </a:r>
            <a:r>
              <a:rPr lang="en-GB" sz="2000" dirty="0" smtClean="0"/>
              <a:t>of less than 15 min can be considered negligible in terms of costs for the AUs</a:t>
            </a:r>
            <a:endParaRPr lang="en-GB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3140968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&gt;15 min</a:t>
            </a:r>
            <a:endParaRPr lang="en-GB" sz="1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5868" y="3129984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&lt;15 min</a:t>
            </a:r>
            <a:endParaRPr lang="en-GB" sz="1000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059832" y="3373213"/>
            <a:ext cx="7200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467876" y="3376205"/>
            <a:ext cx="51994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549856" y="3006873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&gt;15 min</a:t>
            </a:r>
            <a:endParaRPr lang="en-GB" sz="10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521798" y="3266383"/>
            <a:ext cx="7200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861645" y="3017857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&lt;15 min</a:t>
            </a:r>
            <a:endParaRPr lang="en-GB" sz="1000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6933653" y="3264078"/>
            <a:ext cx="5199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3066640" y="3523664"/>
            <a:ext cx="504056" cy="29844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629810" y="3525934"/>
            <a:ext cx="504056" cy="29844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" name="Llamada de flecha hacia arriba 15"/>
          <p:cNvSpPr/>
          <p:nvPr/>
        </p:nvSpPr>
        <p:spPr bwMode="auto">
          <a:xfrm>
            <a:off x="1979712" y="4437112"/>
            <a:ext cx="2592288" cy="1273016"/>
          </a:xfrm>
          <a:prstGeom prst="upArrowCallou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-50% flights delayed &gt;15 min</a:t>
            </a:r>
            <a:endParaRPr lang="en-US" dirty="0"/>
          </a:p>
        </p:txBody>
      </p:sp>
      <p:sp>
        <p:nvSpPr>
          <p:cNvPr id="21" name="Llamada de flecha hacia arriba 20"/>
          <p:cNvSpPr/>
          <p:nvPr/>
        </p:nvSpPr>
        <p:spPr bwMode="auto">
          <a:xfrm>
            <a:off x="6372200" y="4437112"/>
            <a:ext cx="2592288" cy="1273016"/>
          </a:xfrm>
          <a:prstGeom prst="upArrowCallou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-56% flights delayed &gt;15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23528" y="3940256"/>
            <a:ext cx="7920880" cy="21602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3528" y="1700808"/>
            <a:ext cx="7920880" cy="21602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 of flights in the CASA regulation sequences vs ECASA sequences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60624"/>
            <a:ext cx="6798716" cy="204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05065"/>
            <a:ext cx="6808431" cy="2042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241233" y="255009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38641" y="4812661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ECASA</a:t>
            </a:r>
            <a:endParaRPr lang="en-GB" dirty="0"/>
          </a:p>
        </p:txBody>
      </p:sp>
      <p:sp>
        <p:nvSpPr>
          <p:cNvPr id="11" name="Rectangle 2"/>
          <p:cNvSpPr/>
          <p:nvPr/>
        </p:nvSpPr>
        <p:spPr>
          <a:xfrm>
            <a:off x="972681" y="6233436"/>
            <a:ext cx="7056784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Less % of flights delayed and less slots forced by external regulations</a:t>
            </a:r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3" name="Line Callout 1 2"/>
          <p:cNvSpPr/>
          <p:nvPr/>
        </p:nvSpPr>
        <p:spPr bwMode="auto">
          <a:xfrm>
            <a:off x="2987824" y="4581128"/>
            <a:ext cx="1008112" cy="276999"/>
          </a:xfrm>
          <a:prstGeom prst="borderCallout1">
            <a:avLst>
              <a:gd name="adj1" fmla="val 55881"/>
              <a:gd name="adj2" fmla="val -907"/>
              <a:gd name="adj3" fmla="val 112500"/>
              <a:gd name="adj4" fmla="val -38333"/>
            </a:avLst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lt1"/>
                </a:solidFill>
                <a:latin typeface="+mn-lt"/>
                <a:ea typeface="+mn-ea"/>
              </a:rPr>
              <a:t>+ 13 points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2987824" y="5742733"/>
            <a:ext cx="1008112" cy="276999"/>
          </a:xfrm>
          <a:prstGeom prst="borderCallout1">
            <a:avLst>
              <a:gd name="adj1" fmla="val 55881"/>
              <a:gd name="adj2" fmla="val -907"/>
              <a:gd name="adj3" fmla="val -54587"/>
              <a:gd name="adj4" fmla="val -22420"/>
            </a:avLst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lt1"/>
                </a:solidFill>
                <a:latin typeface="+mn-lt"/>
                <a:ea typeface="+mn-ea"/>
              </a:rPr>
              <a:t>-10 points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1187624" y="4473116"/>
            <a:ext cx="1008112" cy="276999"/>
          </a:xfrm>
          <a:prstGeom prst="borderCallout1">
            <a:avLst>
              <a:gd name="adj1" fmla="val 100437"/>
              <a:gd name="adj2" fmla="val 52402"/>
              <a:gd name="adj3" fmla="val 190473"/>
              <a:gd name="adj4" fmla="val 100906"/>
            </a:avLst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lt1"/>
                </a:solidFill>
                <a:latin typeface="+mn-lt"/>
                <a:ea typeface="+mn-ea"/>
              </a:rPr>
              <a:t>-3 points</a:t>
            </a:r>
          </a:p>
        </p:txBody>
      </p:sp>
      <p:sp>
        <p:nvSpPr>
          <p:cNvPr id="14" name="Line Callout 1 13"/>
          <p:cNvSpPr/>
          <p:nvPr/>
        </p:nvSpPr>
        <p:spPr bwMode="auto">
          <a:xfrm>
            <a:off x="4721882" y="4473116"/>
            <a:ext cx="1008112" cy="276999"/>
          </a:xfrm>
          <a:prstGeom prst="borderCallout1">
            <a:avLst>
              <a:gd name="adj1" fmla="val 100437"/>
              <a:gd name="adj2" fmla="val 52402"/>
              <a:gd name="adj3" fmla="val 238742"/>
              <a:gd name="adj4" fmla="val 94541"/>
            </a:avLst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lt1"/>
                </a:solidFill>
                <a:latin typeface="+mn-lt"/>
                <a:ea typeface="+mn-ea"/>
              </a:rPr>
              <a:t>-8 points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6522082" y="4571210"/>
            <a:ext cx="1008112" cy="276999"/>
          </a:xfrm>
          <a:prstGeom prst="borderCallout1">
            <a:avLst>
              <a:gd name="adj1" fmla="val 55881"/>
              <a:gd name="adj2" fmla="val -907"/>
              <a:gd name="adj3" fmla="val 112500"/>
              <a:gd name="adj4" fmla="val -38333"/>
            </a:avLst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lt1"/>
                </a:solidFill>
                <a:latin typeface="+mn-lt"/>
                <a:ea typeface="+mn-ea"/>
              </a:rPr>
              <a:t>+ 15 points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6570875" y="5675237"/>
            <a:ext cx="959319" cy="276999"/>
          </a:xfrm>
          <a:prstGeom prst="borderCallout1">
            <a:avLst>
              <a:gd name="adj1" fmla="val 55881"/>
              <a:gd name="adj2" fmla="val -907"/>
              <a:gd name="adj3" fmla="val -54587"/>
              <a:gd name="adj4" fmla="val -22420"/>
            </a:avLst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lt1"/>
                </a:solidFill>
                <a:latin typeface="+mn-lt"/>
                <a:ea typeface="+mn-ea"/>
              </a:rPr>
              <a:t>-7 points</a:t>
            </a:r>
          </a:p>
        </p:txBody>
      </p:sp>
      <p:sp>
        <p:nvSpPr>
          <p:cNvPr id="17" name="Down Arrow 16"/>
          <p:cNvSpPr/>
          <p:nvPr/>
        </p:nvSpPr>
        <p:spPr bwMode="auto">
          <a:xfrm>
            <a:off x="2272734" y="3616794"/>
            <a:ext cx="571074" cy="532286"/>
          </a:xfrm>
          <a:prstGeom prst="downArrow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z="12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Down Arrow 16"/>
          <p:cNvSpPr/>
          <p:nvPr/>
        </p:nvSpPr>
        <p:spPr bwMode="auto">
          <a:xfrm>
            <a:off x="5724128" y="3616794"/>
            <a:ext cx="571074" cy="532286"/>
          </a:xfrm>
          <a:prstGeom prst="downArrow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sz="120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529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59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The ATFCM processes are today done through </a:t>
            </a:r>
            <a:r>
              <a:rPr lang="en-GB" b="1" dirty="0"/>
              <a:t>local decisions</a:t>
            </a:r>
            <a:r>
              <a:rPr lang="en-GB" dirty="0" smtClean="0"/>
              <a:t> with </a:t>
            </a:r>
            <a:r>
              <a:rPr lang="en-GB" b="1" dirty="0" smtClean="0"/>
              <a:t>little awareness of the impact on the network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 </a:t>
            </a:r>
            <a:r>
              <a:rPr lang="en-GB" b="1" dirty="0" smtClean="0"/>
              <a:t>centralised (de-fragmenting) coordination of the ATFCM slots </a:t>
            </a:r>
            <a:r>
              <a:rPr lang="en-GB" dirty="0" smtClean="0"/>
              <a:t>allocation (e.g., through ECASA) could contribute to </a:t>
            </a:r>
            <a:r>
              <a:rPr lang="en-GB" b="1" dirty="0" smtClean="0"/>
              <a:t>reconcile the various needs at local and network level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Substantial delay reductions have been achieved in simulations with ECASA (</a:t>
            </a:r>
            <a:r>
              <a:rPr lang="en-GB" b="1" dirty="0" smtClean="0"/>
              <a:t>30% less delay in FABEC and MUAC </a:t>
            </a:r>
            <a:r>
              <a:rPr lang="en-GB" dirty="0" smtClean="0"/>
              <a:t>compared to CASA, and </a:t>
            </a:r>
            <a:r>
              <a:rPr lang="en-GB" b="1" dirty="0" smtClean="0"/>
              <a:t>50% less flights delayed more than 15 min</a:t>
            </a:r>
            <a:r>
              <a:rPr lang="en-GB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It is foreseen that </a:t>
            </a:r>
            <a:r>
              <a:rPr lang="en-GB" b="1" dirty="0" smtClean="0"/>
              <a:t>a change in the performance scheme might be also necessary </a:t>
            </a:r>
            <a:r>
              <a:rPr lang="en-GB" dirty="0" smtClean="0"/>
              <a:t>to encourage and smooth the operational coordination between ANSPs (&amp; to include the ‘</a:t>
            </a:r>
            <a:r>
              <a:rPr lang="en-GB" i="1" dirty="0" smtClean="0"/>
              <a:t>impact of delay</a:t>
            </a:r>
            <a:r>
              <a:rPr lang="en-GB" dirty="0" smtClean="0"/>
              <a:t>’)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816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Back-up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7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regulations in FABEC in busiest period of summer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Days analysed: from 20</a:t>
            </a:r>
            <a:r>
              <a:rPr lang="en-GB" baseline="30000" dirty="0" smtClean="0"/>
              <a:t>th</a:t>
            </a:r>
            <a:r>
              <a:rPr lang="en-GB" dirty="0" smtClean="0"/>
              <a:t> July to 15</a:t>
            </a:r>
            <a:r>
              <a:rPr lang="en-GB" baseline="30000" dirty="0" smtClean="0"/>
              <a:t>th</a:t>
            </a:r>
            <a:r>
              <a:rPr lang="en-GB" dirty="0" smtClean="0"/>
              <a:t> Aug 2018 (AIRAC 1808)</a:t>
            </a:r>
          </a:p>
          <a:p>
            <a:r>
              <a:rPr lang="en-GB" dirty="0" smtClean="0"/>
              <a:t>5152 regulations analysed in total</a:t>
            </a:r>
          </a:p>
          <a:p>
            <a:r>
              <a:rPr lang="en-GB" dirty="0" smtClean="0"/>
              <a:t>190 regulations per day in average</a:t>
            </a:r>
          </a:p>
          <a:p>
            <a:r>
              <a:rPr lang="en-GB" dirty="0" smtClean="0"/>
              <a:t>110 min, 322 max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53" y="3645024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 strategy </a:t>
            </a:r>
            <a:r>
              <a:rPr lang="en-GB" dirty="0" smtClean="0"/>
              <a:t>implemented in ECASA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31273"/>
            <a:ext cx="65055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5317"/>
            <a:ext cx="7334250" cy="18669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835696" y="4045317"/>
            <a:ext cx="288032" cy="175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971600" y="3789040"/>
            <a:ext cx="1685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F in its ETO position</a:t>
            </a:r>
            <a:endParaRPr lang="en-GB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regulations and (simulated) delay per day in FABEC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59" y="1988840"/>
            <a:ext cx="6624736" cy="42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&amp; motivation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tension zones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6" name="Imagen 7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537321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Tension Zones: </a:t>
            </a:r>
            <a:r>
              <a:rPr lang="en-GB" sz="1600" b="0" dirty="0" smtClean="0"/>
              <a:t>periods/positions in the sequence in which </a:t>
            </a:r>
            <a:r>
              <a:rPr lang="en-GB" sz="1600" b="0" u="sng" dirty="0" smtClean="0"/>
              <a:t>flights can take earlier positions</a:t>
            </a:r>
            <a:r>
              <a:rPr lang="en-GB" sz="1600" b="0" dirty="0" smtClean="0"/>
              <a:t> (note: typically in TZs </a:t>
            </a:r>
            <a:r>
              <a:rPr lang="en-GB" sz="1600" b="0" u="sng" dirty="0" smtClean="0"/>
              <a:t>there is delay)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5" name="Rectángulo 4"/>
          <p:cNvSpPr/>
          <p:nvPr/>
        </p:nvSpPr>
        <p:spPr bwMode="auto">
          <a:xfrm>
            <a:off x="1691680" y="3140968"/>
            <a:ext cx="237626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Regulation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rPr>
              <a:t> period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8" name="Conector recto de flecha 7"/>
          <p:cNvCxnSpPr/>
          <p:nvPr/>
        </p:nvCxnSpPr>
        <p:spPr bwMode="auto">
          <a:xfrm flipV="1">
            <a:off x="4067944" y="2924944"/>
            <a:ext cx="432048" cy="21602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7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the interactions on flights: accumulative and commutative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1988840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1600" dirty="0" smtClean="0"/>
              <a:t>Accumulative</a:t>
            </a:r>
            <a:r>
              <a:rPr lang="en-GB" sz="1600" b="0" dirty="0" smtClean="0"/>
              <a:t>: </a:t>
            </a:r>
            <a:r>
              <a:rPr lang="en-GB" sz="1600" b="0" i="1" dirty="0" smtClean="0"/>
              <a:t>the </a:t>
            </a:r>
            <a:r>
              <a:rPr lang="en-GB" sz="1600" b="0" i="1" dirty="0"/>
              <a:t>total net impact on a flight </a:t>
            </a:r>
            <a:r>
              <a:rPr lang="en-GB" sz="1600" b="0" i="1" dirty="0" smtClean="0"/>
              <a:t>is direct addition of all the impacts received</a:t>
            </a:r>
            <a:endParaRPr lang="en-GB" sz="1600" b="0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GB" sz="1600" b="0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GB" sz="1600" b="0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1600" dirty="0" smtClean="0"/>
              <a:t>Commutative</a:t>
            </a:r>
            <a:r>
              <a:rPr lang="en-GB" sz="1600" b="0" dirty="0" smtClean="0"/>
              <a:t>: </a:t>
            </a:r>
            <a:r>
              <a:rPr lang="en-GB" sz="1600" b="0" i="1" dirty="0"/>
              <a:t>t</a:t>
            </a:r>
            <a:r>
              <a:rPr lang="en-GB" sz="1600" b="0" i="1" dirty="0" smtClean="0"/>
              <a:t>he </a:t>
            </a:r>
            <a:r>
              <a:rPr lang="en-GB" sz="1600" b="0" i="1" dirty="0"/>
              <a:t>order </a:t>
            </a:r>
            <a:r>
              <a:rPr lang="en-GB" sz="1600" b="0" i="1" dirty="0" smtClean="0"/>
              <a:t>of the impacts does not </a:t>
            </a:r>
            <a:r>
              <a:rPr lang="en-GB" sz="1600" b="0" i="1" dirty="0"/>
              <a:t>alter the final </a:t>
            </a:r>
            <a:r>
              <a:rPr lang="en-GB" sz="1600" b="0" i="1" dirty="0" smtClean="0"/>
              <a:t>sequence</a:t>
            </a:r>
            <a:r>
              <a:rPr lang="en-GB" sz="1600" b="0" dirty="0" smtClean="0"/>
              <a:t>. </a:t>
            </a:r>
            <a:endParaRPr lang="en-GB" sz="1600" b="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1100" b="0" dirty="0" smtClean="0"/>
              <a:t>Note: </a:t>
            </a:r>
            <a:r>
              <a:rPr lang="en-GB" sz="1100" b="0" u="sng" dirty="0" smtClean="0"/>
              <a:t>Intermediate </a:t>
            </a:r>
            <a:r>
              <a:rPr lang="en-GB" sz="1100" b="0" u="sng" dirty="0"/>
              <a:t>states </a:t>
            </a:r>
            <a:r>
              <a:rPr lang="en-GB" sz="1100" b="0" dirty="0"/>
              <a:t>and</a:t>
            </a:r>
            <a:r>
              <a:rPr lang="en-GB" sz="1100" dirty="0"/>
              <a:t> </a:t>
            </a:r>
            <a:r>
              <a:rPr lang="en-GB" sz="1100" b="0" u="sng" dirty="0" smtClean="0"/>
              <a:t>impacts</a:t>
            </a:r>
            <a:r>
              <a:rPr lang="en-GB" sz="1100" dirty="0" smtClean="0"/>
              <a:t> </a:t>
            </a:r>
            <a:r>
              <a:rPr lang="en-GB" sz="1100" b="0" dirty="0" smtClean="0"/>
              <a:t>may </a:t>
            </a:r>
            <a:r>
              <a:rPr lang="en-GB" sz="1100" b="0" u="sng" dirty="0" smtClean="0"/>
              <a:t>evolve </a:t>
            </a:r>
            <a:r>
              <a:rPr lang="en-GB" sz="1100" b="0" u="sng" dirty="0"/>
              <a:t>differently</a:t>
            </a:r>
            <a:r>
              <a:rPr lang="en-GB" sz="1100" b="0" dirty="0"/>
              <a:t> with the change of </a:t>
            </a:r>
            <a:r>
              <a:rPr lang="en-GB" sz="1100" b="0" dirty="0" smtClean="0"/>
              <a:t>order (but does not affect to the final sequence)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GB" sz="1600" b="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1600" b="0" dirty="0"/>
              <a:t>Simple </a:t>
            </a:r>
            <a:r>
              <a:rPr lang="en-GB" sz="1600" b="0" dirty="0" smtClean="0"/>
              <a:t>example: flights forced in R1 by another MPR </a:t>
            </a:r>
            <a:endParaRPr lang="en-GB" sz="1600" b="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s-ES" sz="1600" b="0" dirty="0"/>
          </a:p>
        </p:txBody>
      </p:sp>
      <p:graphicFrame>
        <p:nvGraphicFramePr>
          <p:cNvPr id="8" name="Objeto 5"/>
          <p:cNvGraphicFramePr>
            <a:graphicFrameLocks noChangeAspect="1"/>
          </p:cNvGraphicFramePr>
          <p:nvPr>
            <p:extLst/>
          </p:nvPr>
        </p:nvGraphicFramePr>
        <p:xfrm>
          <a:off x="3491880" y="2359681"/>
          <a:ext cx="1872208" cy="42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cuaciÛn" r:id="rId3" imgW="1016000" imgH="228600" progId="Equation.3">
                  <p:embed/>
                </p:oleObj>
              </mc:Choice>
              <mc:Fallback>
                <p:oleObj name="EcuaciÛn" r:id="rId3" imgW="1016000" imgH="228600" progId="Equation.3">
                  <p:embed/>
                  <p:pic>
                    <p:nvPicPr>
                      <p:cNvPr id="8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2359681"/>
                        <a:ext cx="1872208" cy="421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7128792" cy="17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4113" y="451260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Order 1:</a:t>
            </a:r>
          </a:p>
          <a:p>
            <a:r>
              <a:rPr lang="en-GB" sz="1000" dirty="0" smtClean="0"/>
              <a:t>First B, then X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585" y="5517232"/>
            <a:ext cx="1123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Order 2:</a:t>
            </a:r>
          </a:p>
          <a:p>
            <a:r>
              <a:rPr lang="en-GB" sz="1000" dirty="0"/>
              <a:t>First </a:t>
            </a:r>
            <a:r>
              <a:rPr lang="en-GB" sz="1000" dirty="0" smtClean="0"/>
              <a:t>X, </a:t>
            </a:r>
            <a:r>
              <a:rPr lang="en-GB" sz="1000" dirty="0"/>
              <a:t>then </a:t>
            </a:r>
            <a:r>
              <a:rPr lang="en-GB" sz="1000" dirty="0" smtClean="0"/>
              <a:t>B</a:t>
            </a:r>
            <a:endParaRPr lang="en-GB" sz="1000" dirty="0"/>
          </a:p>
          <a:p>
            <a:pPr marL="457200" indent="-457200">
              <a:buFont typeface="+mj-lt"/>
              <a:buAutoNum type="arabicPeriod"/>
            </a:pPr>
            <a:endParaRPr lang="en-GB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61048"/>
            <a:ext cx="9110663" cy="25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Penalisations and Protections to TVs due to Regulations (network stability)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79712" y="2204864"/>
            <a:ext cx="5372100" cy="2286001"/>
            <a:chOff x="1979712" y="2204864"/>
            <a:chExt cx="5372100" cy="2286001"/>
          </a:xfrm>
        </p:grpSpPr>
        <p:grpSp>
          <p:nvGrpSpPr>
            <p:cNvPr id="5" name="Canvas 42"/>
            <p:cNvGrpSpPr/>
            <p:nvPr/>
          </p:nvGrpSpPr>
          <p:grpSpPr>
            <a:xfrm>
              <a:off x="1979712" y="2204864"/>
              <a:ext cx="5372100" cy="2286001"/>
              <a:chOff x="0" y="-1"/>
              <a:chExt cx="5372100" cy="22860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0"/>
                <a:ext cx="5372100" cy="22860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sp>
          <p:cxnSp>
            <p:nvCxnSpPr>
              <p:cNvPr id="7" name="Line 92"/>
              <p:cNvCxnSpPr>
                <a:cxnSpLocks noChangeShapeType="1"/>
              </p:cNvCxnSpPr>
              <p:nvPr/>
            </p:nvCxnSpPr>
            <p:spPr bwMode="auto">
              <a:xfrm>
                <a:off x="343643" y="685800"/>
                <a:ext cx="794" cy="914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Line 93"/>
              <p:cNvCxnSpPr>
                <a:cxnSpLocks noChangeShapeType="1"/>
              </p:cNvCxnSpPr>
              <p:nvPr/>
            </p:nvCxnSpPr>
            <p:spPr bwMode="auto">
              <a:xfrm>
                <a:off x="343643" y="1600200"/>
                <a:ext cx="1599170" cy="7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AutoShape 94"/>
              <p:cNvSpPr>
                <a:spLocks noChangeArrowheads="1"/>
              </p:cNvSpPr>
              <p:nvPr/>
            </p:nvSpPr>
            <p:spPr bwMode="auto">
              <a:xfrm>
                <a:off x="572208" y="1371599"/>
                <a:ext cx="246941" cy="276225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572209" y="1257300"/>
                <a:ext cx="228566" cy="342900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800775" y="1028700"/>
                <a:ext cx="228566" cy="571500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029337" y="914400"/>
                <a:ext cx="294437" cy="781050"/>
                <a:chOff x="3999" y="9428"/>
                <a:chExt cx="371" cy="984"/>
              </a:xfrm>
            </p:grpSpPr>
            <p:sp>
              <p:nvSpPr>
                <p:cNvPr id="45" name="AutoShape 99"/>
                <p:cNvSpPr>
                  <a:spLocks noChangeArrowheads="1"/>
                </p:cNvSpPr>
                <p:nvPr/>
              </p:nvSpPr>
              <p:spPr bwMode="auto">
                <a:xfrm>
                  <a:off x="3999" y="10004"/>
                  <a:ext cx="371" cy="40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8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3999" y="9428"/>
                  <a:ext cx="288" cy="864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72209" y="1028700"/>
                <a:ext cx="228566" cy="228600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029342" y="800100"/>
                <a:ext cx="228566" cy="228600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" name="AutoShape 103"/>
              <p:cNvSpPr>
                <a:spLocks noChangeArrowheads="1"/>
              </p:cNvSpPr>
              <p:nvPr/>
            </p:nvSpPr>
            <p:spPr bwMode="auto">
              <a:xfrm>
                <a:off x="1257907" y="1371600"/>
                <a:ext cx="266093" cy="276224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257908" y="1143000"/>
                <a:ext cx="228566" cy="457200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8" name="Line 105"/>
              <p:cNvCxnSpPr>
                <a:cxnSpLocks noChangeShapeType="1"/>
              </p:cNvCxnSpPr>
              <p:nvPr/>
            </p:nvCxnSpPr>
            <p:spPr bwMode="auto">
              <a:xfrm>
                <a:off x="343643" y="914400"/>
                <a:ext cx="1371397" cy="79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ne 106"/>
              <p:cNvCxnSpPr>
                <a:cxnSpLocks noChangeShapeType="1"/>
              </p:cNvCxnSpPr>
              <p:nvPr/>
            </p:nvCxnSpPr>
            <p:spPr bwMode="auto">
              <a:xfrm>
                <a:off x="2286456" y="685800"/>
                <a:ext cx="794" cy="914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Line 107"/>
              <p:cNvCxnSpPr>
                <a:cxnSpLocks noChangeShapeType="1"/>
              </p:cNvCxnSpPr>
              <p:nvPr/>
            </p:nvCxnSpPr>
            <p:spPr bwMode="auto">
              <a:xfrm>
                <a:off x="2286456" y="1600200"/>
                <a:ext cx="1371397" cy="7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AutoShape 108"/>
              <p:cNvSpPr>
                <a:spLocks noChangeArrowheads="1"/>
              </p:cNvSpPr>
              <p:nvPr/>
            </p:nvSpPr>
            <p:spPr bwMode="auto">
              <a:xfrm>
                <a:off x="2515021" y="1371599"/>
                <a:ext cx="294853" cy="257175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515022" y="1257300"/>
                <a:ext cx="228566" cy="342900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AutoShape 110"/>
              <p:cNvSpPr>
                <a:spLocks noChangeArrowheads="1"/>
              </p:cNvSpPr>
              <p:nvPr/>
            </p:nvSpPr>
            <p:spPr bwMode="auto">
              <a:xfrm>
                <a:off x="2743588" y="1371600"/>
                <a:ext cx="228566" cy="257174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743588" y="1028700"/>
                <a:ext cx="228566" cy="571500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2972151" y="914400"/>
                <a:ext cx="266660" cy="752475"/>
                <a:chOff x="3999" y="9428"/>
                <a:chExt cx="336" cy="948"/>
              </a:xfrm>
            </p:grpSpPr>
            <p:sp>
              <p:nvSpPr>
                <p:cNvPr id="43" name="AutoShape 113"/>
                <p:cNvSpPr>
                  <a:spLocks noChangeArrowheads="1"/>
                </p:cNvSpPr>
                <p:nvPr/>
              </p:nvSpPr>
              <p:spPr bwMode="auto">
                <a:xfrm>
                  <a:off x="3999" y="10004"/>
                  <a:ext cx="336" cy="372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GB" sz="80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GB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/>
                <p:cNvSpPr>
                  <a:spLocks noChangeArrowheads="1"/>
                </p:cNvSpPr>
                <p:nvPr/>
              </p:nvSpPr>
              <p:spPr bwMode="auto">
                <a:xfrm>
                  <a:off x="3999" y="9428"/>
                  <a:ext cx="288" cy="864"/>
                </a:xfrm>
                <a:prstGeom prst="rect">
                  <a:avLst/>
                </a:prstGeom>
                <a:noFill/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515022" y="1028700"/>
                <a:ext cx="228566" cy="228600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7" name="Line 116"/>
              <p:cNvCxnSpPr>
                <a:cxnSpLocks noChangeShapeType="1"/>
              </p:cNvCxnSpPr>
              <p:nvPr/>
            </p:nvCxnSpPr>
            <p:spPr bwMode="auto">
              <a:xfrm>
                <a:off x="2286456" y="914400"/>
                <a:ext cx="1371397" cy="794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Rectangle 27" descr="25 %"/>
              <p:cNvSpPr>
                <a:spLocks noChangeArrowheads="1"/>
              </p:cNvSpPr>
              <p:nvPr/>
            </p:nvSpPr>
            <p:spPr bwMode="auto">
              <a:xfrm>
                <a:off x="2972155" y="800100"/>
                <a:ext cx="228566" cy="228600"/>
              </a:xfrm>
              <a:prstGeom prst="rect">
                <a:avLst/>
              </a:prstGeom>
              <a:pattFill prst="pct25">
                <a:fgClr>
                  <a:srgbClr val="669900"/>
                </a:fgClr>
                <a:bgClr>
                  <a:srgbClr val="FFFFFF"/>
                </a:bgClr>
              </a:pattFill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" name="AutoShape 118"/>
              <p:cNvSpPr>
                <a:spLocks noChangeArrowheads="1"/>
              </p:cNvSpPr>
              <p:nvPr/>
            </p:nvSpPr>
            <p:spPr bwMode="auto">
              <a:xfrm>
                <a:off x="3200721" y="1371600"/>
                <a:ext cx="275904" cy="28575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3200721" y="1143000"/>
                <a:ext cx="228566" cy="457200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743588" y="800100"/>
                <a:ext cx="228566" cy="2286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3200721" y="914400"/>
                <a:ext cx="228566" cy="228600"/>
              </a:xfrm>
              <a:prstGeom prst="rect">
                <a:avLst/>
              </a:prstGeom>
              <a:solidFill>
                <a:srgbClr val="92D05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AutoShape 122"/>
              <p:cNvSpPr>
                <a:spLocks noChangeArrowheads="1"/>
              </p:cNvSpPr>
              <p:nvPr/>
            </p:nvSpPr>
            <p:spPr bwMode="auto">
              <a:xfrm>
                <a:off x="2515022" y="571500"/>
                <a:ext cx="342849" cy="114300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AutoShape 123"/>
              <p:cNvSpPr>
                <a:spLocks noChangeArrowheads="1"/>
              </p:cNvSpPr>
              <p:nvPr/>
            </p:nvSpPr>
            <p:spPr bwMode="auto">
              <a:xfrm>
                <a:off x="3086438" y="571500"/>
                <a:ext cx="342849" cy="114300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" name="Text Box 124"/>
              <p:cNvSpPr txBox="1">
                <a:spLocks noChangeArrowheads="1"/>
              </p:cNvSpPr>
              <p:nvPr/>
            </p:nvSpPr>
            <p:spPr bwMode="auto">
              <a:xfrm>
                <a:off x="115077" y="1828800"/>
                <a:ext cx="2144396" cy="407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900" b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Throughput of traffic volume B before regulating traffic volume A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125"/>
              <p:cNvSpPr txBox="1">
                <a:spLocks noChangeArrowheads="1"/>
              </p:cNvSpPr>
              <p:nvPr/>
            </p:nvSpPr>
            <p:spPr bwMode="auto">
              <a:xfrm>
                <a:off x="2172173" y="1828800"/>
                <a:ext cx="2144396" cy="407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500"/>
                  </a:spcAft>
                </a:pPr>
                <a:r>
                  <a:rPr lang="en-GB" sz="900" b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Throughput of traffic volume B after regulating traffic volume A</a:t>
                </a:r>
                <a:endParaRPr lang="en-GB" sz="900">
                  <a:effectLst/>
                  <a:latin typeface="Arial" panose="020B0604020202020204" pitchFamily="34" charset="0"/>
                  <a:ea typeface="Times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AutoShape 126"/>
              <p:cNvSpPr>
                <a:spLocks/>
              </p:cNvSpPr>
              <p:nvPr/>
            </p:nvSpPr>
            <p:spPr bwMode="auto">
              <a:xfrm>
                <a:off x="3826103" y="-1"/>
                <a:ext cx="1286465" cy="676275"/>
              </a:xfrm>
              <a:prstGeom prst="callout2">
                <a:avLst>
                  <a:gd name="adj1" fmla="val 20000"/>
                  <a:gd name="adj2" fmla="val -5329"/>
                  <a:gd name="adj3" fmla="val 20000"/>
                  <a:gd name="adj4" fmla="val -37611"/>
                  <a:gd name="adj5" fmla="val 160556"/>
                  <a:gd name="adj6" fmla="val -7006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Penalising flights: </a:t>
                </a:r>
                <a:r>
                  <a:rPr lang="en-GB" sz="8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delay produced by </a:t>
                </a:r>
                <a:r>
                  <a:rPr lang="en-GB" sz="800" b="0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pushes </a:t>
                </a:r>
                <a:r>
                  <a:rPr lang="en-GB" sz="800" b="0" u="sng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flight f1 </a:t>
                </a:r>
                <a:r>
                  <a:rPr lang="en-GB" sz="800" b="0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inside</a:t>
                </a:r>
                <a:r>
                  <a:rPr lang="en-GB" sz="8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observed period </a:t>
                </a:r>
                <a:endParaRPr lang="en-GB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utoShape 127"/>
              <p:cNvSpPr>
                <a:spLocks/>
              </p:cNvSpPr>
              <p:nvPr/>
            </p:nvSpPr>
            <p:spPr bwMode="auto">
              <a:xfrm>
                <a:off x="3772930" y="571500"/>
                <a:ext cx="1370604" cy="641350"/>
              </a:xfrm>
              <a:prstGeom prst="callout2">
                <a:avLst>
                  <a:gd name="adj1" fmla="val 17824"/>
                  <a:gd name="adj2" fmla="val -5560"/>
                  <a:gd name="adj3" fmla="val 17824"/>
                  <a:gd name="adj4" fmla="val -25847"/>
                  <a:gd name="adj5" fmla="val 55940"/>
                  <a:gd name="adj6" fmla="val -4701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Protecting flights: </a:t>
                </a:r>
                <a:r>
                  <a:rPr lang="en-GB" sz="8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delay produced by </a:t>
                </a:r>
                <a:r>
                  <a:rPr lang="en-GB" sz="800" b="0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pushes </a:t>
                </a:r>
                <a:r>
                  <a:rPr lang="en-GB" sz="800" b="0" u="sng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flight f2 </a:t>
                </a:r>
                <a:r>
                  <a:rPr lang="en-GB" sz="800" b="0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outside </a:t>
                </a:r>
                <a:r>
                  <a:rPr lang="en-GB" sz="8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observed period </a:t>
                </a:r>
                <a:endParaRPr lang="en-GB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utoShape 128"/>
              <p:cNvSpPr>
                <a:spLocks/>
              </p:cNvSpPr>
              <p:nvPr/>
            </p:nvSpPr>
            <p:spPr bwMode="auto">
              <a:xfrm>
                <a:off x="1364255" y="15875"/>
                <a:ext cx="1607900" cy="441325"/>
              </a:xfrm>
              <a:prstGeom prst="callout2">
                <a:avLst>
                  <a:gd name="adj1" fmla="val 25898"/>
                  <a:gd name="adj2" fmla="val -4741"/>
                  <a:gd name="adj3" fmla="val 25898"/>
                  <a:gd name="adj4" fmla="val -19273"/>
                  <a:gd name="adj5" fmla="val 247625"/>
                  <a:gd name="adj6" fmla="val -424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Common demand </a:t>
                </a:r>
                <a:r>
                  <a:rPr lang="en-GB" sz="8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the set of flights that get through at least </a:t>
                </a:r>
                <a:r>
                  <a:rPr lang="en-GB" sz="800" b="0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traffic volumes A and B</a:t>
                </a:r>
                <a:r>
                  <a:rPr lang="en-GB" sz="800" b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GB" sz="1100" b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Line 129"/>
              <p:cNvCxnSpPr>
                <a:cxnSpLocks noChangeShapeType="1"/>
              </p:cNvCxnSpPr>
              <p:nvPr/>
            </p:nvCxnSpPr>
            <p:spPr bwMode="auto">
              <a:xfrm flipH="1" flipV="1">
                <a:off x="1143625" y="114300"/>
                <a:ext cx="794" cy="8001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Line 130"/>
              <p:cNvCxnSpPr>
                <a:cxnSpLocks noChangeShapeType="1"/>
              </p:cNvCxnSpPr>
              <p:nvPr/>
            </p:nvCxnSpPr>
            <p:spPr bwMode="auto">
              <a:xfrm>
                <a:off x="2743588" y="1714500"/>
                <a:ext cx="457132" cy="7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131"/>
              <p:cNvCxnSpPr>
                <a:cxnSpLocks noChangeShapeType="1"/>
              </p:cNvCxnSpPr>
              <p:nvPr/>
            </p:nvCxnSpPr>
            <p:spPr bwMode="auto">
              <a:xfrm>
                <a:off x="799982" y="1714500"/>
                <a:ext cx="456339" cy="7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9" name="AutoShape 96"/>
            <p:cNvSpPr>
              <a:spLocks noChangeArrowheads="1"/>
            </p:cNvSpPr>
            <p:nvPr/>
          </p:nvSpPr>
          <p:spPr bwMode="auto">
            <a:xfrm>
              <a:off x="2502289" y="3231721"/>
              <a:ext cx="462540" cy="192497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f1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utoShape 96"/>
            <p:cNvSpPr>
              <a:spLocks noChangeArrowheads="1"/>
            </p:cNvSpPr>
            <p:nvPr/>
          </p:nvSpPr>
          <p:spPr bwMode="auto">
            <a:xfrm>
              <a:off x="2964829" y="3020174"/>
              <a:ext cx="462540" cy="192497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f2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AutoShape 96"/>
            <p:cNvSpPr>
              <a:spLocks noChangeArrowheads="1"/>
            </p:cNvSpPr>
            <p:nvPr/>
          </p:nvSpPr>
          <p:spPr bwMode="auto">
            <a:xfrm>
              <a:off x="4663055" y="2977116"/>
              <a:ext cx="462540" cy="192497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f1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AutoShape 96"/>
            <p:cNvSpPr>
              <a:spLocks noChangeArrowheads="1"/>
            </p:cNvSpPr>
            <p:nvPr/>
          </p:nvSpPr>
          <p:spPr bwMode="auto">
            <a:xfrm>
              <a:off x="5124147" y="3106630"/>
              <a:ext cx="462540" cy="192497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f2</a:t>
              </a:r>
              <a:endPara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15616" y="4941168"/>
            <a:ext cx="669674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lt1"/>
                </a:solidFill>
                <a:latin typeface="+mn-lt"/>
                <a:ea typeface="+mn-ea"/>
              </a:rPr>
              <a:t>Throughput must be considered in addition to delay </a:t>
            </a:r>
            <a:r>
              <a:rPr lang="en-GB" sz="2000" dirty="0">
                <a:solidFill>
                  <a:schemeClr val="lt1"/>
                </a:solidFill>
                <a:latin typeface="+mn-lt"/>
                <a:ea typeface="+mn-ea"/>
                <a:sym typeface="Wingdings" panose="05000000000000000000" pitchFamily="2" charset="2"/>
              </a:rPr>
              <a:t> We will optimise capacity usage to minimise delay</a:t>
            </a:r>
            <a:endParaRPr lang="en-GB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Rectangle 2"/>
          <p:cNvSpPr/>
          <p:nvPr/>
        </p:nvSpPr>
        <p:spPr>
          <a:xfrm>
            <a:off x="1115616" y="5877272"/>
            <a:ext cx="684076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lt1"/>
                </a:solidFill>
                <a:latin typeface="+mn-lt"/>
                <a:ea typeface="+mn-ea"/>
              </a:rPr>
              <a:t>ECASA solutions should not de-stabilise the </a:t>
            </a:r>
            <a:r>
              <a:rPr lang="en-GB" sz="2000" dirty="0" smtClean="0">
                <a:solidFill>
                  <a:schemeClr val="lt1"/>
                </a:solidFill>
                <a:latin typeface="+mn-lt"/>
                <a:ea typeface="+mn-ea"/>
              </a:rPr>
              <a:t>network </a:t>
            </a:r>
            <a:r>
              <a:rPr lang="en-GB" sz="2000" dirty="0" smtClean="0">
                <a:solidFill>
                  <a:schemeClr val="lt1"/>
                </a:solidFill>
                <a:latin typeface="+mn-lt"/>
                <a:ea typeface="+mn-ea"/>
                <a:sym typeface="Wingdings"/>
              </a:rPr>
              <a:t> </a:t>
            </a:r>
            <a:r>
              <a:rPr lang="en-GB" sz="2000" dirty="0">
                <a:solidFill>
                  <a:schemeClr val="lt1"/>
                </a:solidFill>
                <a:latin typeface="+mn-lt"/>
                <a:ea typeface="+mn-ea"/>
                <a:sym typeface="Wingdings"/>
              </a:rPr>
              <a:t>TVs should not </a:t>
            </a:r>
            <a:r>
              <a:rPr lang="en-GB" sz="2000" dirty="0" smtClean="0">
                <a:solidFill>
                  <a:schemeClr val="lt1"/>
                </a:solidFill>
                <a:latin typeface="+mn-lt"/>
                <a:ea typeface="+mn-ea"/>
                <a:sym typeface="Wingdings"/>
              </a:rPr>
              <a:t>receive </a:t>
            </a:r>
            <a:r>
              <a:rPr lang="en-GB" sz="2000" dirty="0">
                <a:solidFill>
                  <a:schemeClr val="lt1"/>
                </a:solidFill>
                <a:latin typeface="+mn-lt"/>
                <a:ea typeface="+mn-ea"/>
                <a:sym typeface="Wingdings"/>
              </a:rPr>
              <a:t>too many additional flights</a:t>
            </a:r>
            <a:endParaRPr lang="en-GB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174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smtClean="0"/>
              <a:t>Definition of impact to AUs</a:t>
            </a:r>
            <a:endParaRPr lang="en-GB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284168"/>
            <a:ext cx="1905000" cy="457200"/>
          </a:xfrm>
        </p:spPr>
        <p:txBody>
          <a:bodyPr/>
          <a:lstStyle/>
          <a:p>
            <a:fld id="{8DB2F83E-83F6-7948-9193-2AEB26FC25DE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045825" y="1340768"/>
            <a:ext cx="2318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 b="0" dirty="0" smtClean="0"/>
              <a:t> </a:t>
            </a:r>
            <a:r>
              <a:rPr lang="fr-FR" altLang="en-US" sz="1400" dirty="0" smtClean="0"/>
              <a:t>Cost </a:t>
            </a:r>
            <a:r>
              <a:rPr lang="en-US" altLang="en-US" sz="1400" dirty="0"/>
              <a:t>of </a:t>
            </a:r>
            <a:r>
              <a:rPr lang="en-US" altLang="en-US" sz="1400" dirty="0" smtClean="0"/>
              <a:t>delay </a:t>
            </a:r>
            <a:r>
              <a:rPr lang="en-US" altLang="en-US" sz="1400" u="sng" dirty="0" smtClean="0"/>
              <a:t>on </a:t>
            </a:r>
            <a:r>
              <a:rPr lang="en-US" altLang="en-US" sz="1400" u="sng" dirty="0"/>
              <a:t>1 </a:t>
            </a:r>
            <a:r>
              <a:rPr lang="en-US" altLang="en-US" sz="1400" u="sng" dirty="0" smtClean="0"/>
              <a:t>flight</a:t>
            </a:r>
            <a:endParaRPr lang="en-GB" altLang="en-US" sz="1400" u="sng" dirty="0"/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8105490" y="4145267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 dirty="0"/>
              <a:t>D</a:t>
            </a:r>
            <a:r>
              <a:rPr lang="fr-FR" altLang="en-US" sz="1400" dirty="0" smtClean="0"/>
              <a:t>elay</a:t>
            </a:r>
            <a:endParaRPr lang="en-GB" altLang="en-US" sz="1400" dirty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5452617" y="4955684"/>
            <a:ext cx="36724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Non-linear cost structure </a:t>
            </a:r>
            <a:r>
              <a:rPr lang="en-GB" altLang="en-US" sz="1600" b="0" dirty="0" smtClean="0"/>
              <a:t>due </a:t>
            </a:r>
            <a:r>
              <a:rPr lang="en-GB" altLang="en-US" sz="1600" b="0" dirty="0"/>
              <a:t>to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0" dirty="0"/>
              <a:t>    </a:t>
            </a:r>
            <a:r>
              <a:rPr lang="en-GB" altLang="en-US" sz="1600" b="0" dirty="0" smtClean="0"/>
              <a:t>PAX flow: transit, high yield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0" dirty="0" smtClean="0"/>
              <a:t>           passengers, </a:t>
            </a:r>
            <a:r>
              <a:rPr lang="en-GB" altLang="en-US" sz="1600" b="0" dirty="0"/>
              <a:t>r</a:t>
            </a:r>
            <a:r>
              <a:rPr lang="en-GB" altLang="en-US" sz="1600" b="0" dirty="0" smtClean="0"/>
              <a:t>otations,…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0" dirty="0" smtClean="0"/>
              <a:t>    Resource Mgt. (cascade): curfew,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0" dirty="0"/>
              <a:t> </a:t>
            </a:r>
            <a:r>
              <a:rPr lang="en-GB" altLang="en-US" sz="1600" b="0" dirty="0" smtClean="0"/>
              <a:t>          crew constraints, pilots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0" dirty="0"/>
              <a:t> </a:t>
            </a:r>
            <a:r>
              <a:rPr lang="en-GB" altLang="en-US" sz="1600" b="0" dirty="0" smtClean="0"/>
              <a:t>          constraints, maintenance, ...</a:t>
            </a:r>
          </a:p>
        </p:txBody>
      </p:sp>
      <p:cxnSp>
        <p:nvCxnSpPr>
          <p:cNvPr id="9" name="Straight Connector 21"/>
          <p:cNvCxnSpPr>
            <a:cxnSpLocks noChangeShapeType="1"/>
          </p:cNvCxnSpPr>
          <p:nvPr/>
        </p:nvCxnSpPr>
        <p:spPr bwMode="auto">
          <a:xfrm>
            <a:off x="5473812" y="3469294"/>
            <a:ext cx="1114412" cy="1543882"/>
          </a:xfrm>
          <a:prstGeom prst="line">
            <a:avLst/>
          </a:prstGeom>
          <a:noFill/>
          <a:ln w="34925" cap="rnd" algn="ctr">
            <a:solidFill>
              <a:srgbClr val="81DE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31"/>
          <p:cNvCxnSpPr>
            <a:cxnSpLocks noChangeShapeType="1"/>
          </p:cNvCxnSpPr>
          <p:nvPr/>
        </p:nvCxnSpPr>
        <p:spPr bwMode="auto">
          <a:xfrm flipV="1">
            <a:off x="3131840" y="4286190"/>
            <a:ext cx="2270138" cy="6906"/>
          </a:xfrm>
          <a:prstGeom prst="line">
            <a:avLst/>
          </a:prstGeom>
          <a:noFill/>
          <a:ln w="34925" cap="rnd" algn="ctr">
            <a:solidFill>
              <a:srgbClr val="92D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"/>
          <p:cNvGrpSpPr/>
          <p:nvPr/>
        </p:nvGrpSpPr>
        <p:grpSpPr>
          <a:xfrm>
            <a:off x="467544" y="1340768"/>
            <a:ext cx="7958621" cy="3816424"/>
            <a:chOff x="-1908720" y="1628800"/>
            <a:chExt cx="7958621" cy="3816424"/>
          </a:xfrm>
        </p:grpSpPr>
        <p:cxnSp>
          <p:nvCxnSpPr>
            <p:cNvPr id="14" name="Straight Connector 6"/>
            <p:cNvCxnSpPr>
              <a:cxnSpLocks noChangeShapeType="1"/>
            </p:cNvCxnSpPr>
            <p:nvPr/>
          </p:nvCxnSpPr>
          <p:spPr bwMode="auto">
            <a:xfrm flipV="1">
              <a:off x="649226" y="4077072"/>
              <a:ext cx="2376488" cy="215900"/>
            </a:xfrm>
            <a:prstGeom prst="line">
              <a:avLst/>
            </a:prstGeom>
            <a:noFill/>
            <a:ln w="349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2"/>
            <p:cNvCxnSpPr>
              <a:cxnSpLocks noChangeShapeType="1"/>
            </p:cNvCxnSpPr>
            <p:nvPr/>
          </p:nvCxnSpPr>
          <p:spPr bwMode="auto">
            <a:xfrm flipH="1">
              <a:off x="649226" y="1628800"/>
              <a:ext cx="34342" cy="2804499"/>
            </a:xfrm>
            <a:prstGeom prst="line">
              <a:avLst/>
            </a:prstGeom>
            <a:noFill/>
            <a:ln w="34925" cap="rnd" algn="ctr">
              <a:solidFill>
                <a:srgbClr val="023A73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4"/>
            <p:cNvCxnSpPr>
              <a:cxnSpLocks noChangeShapeType="1"/>
            </p:cNvCxnSpPr>
            <p:nvPr/>
          </p:nvCxnSpPr>
          <p:spPr bwMode="auto">
            <a:xfrm flipV="1">
              <a:off x="-1908720" y="4288836"/>
              <a:ext cx="7958621" cy="76268"/>
            </a:xfrm>
            <a:prstGeom prst="line">
              <a:avLst/>
            </a:prstGeom>
            <a:noFill/>
            <a:ln w="34925" cap="rnd" algn="ctr">
              <a:solidFill>
                <a:srgbClr val="023A73"/>
              </a:solidFill>
              <a:round/>
              <a:headEnd type="arrow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8"/>
            <p:cNvCxnSpPr>
              <a:cxnSpLocks noChangeShapeType="1"/>
            </p:cNvCxnSpPr>
            <p:nvPr/>
          </p:nvCxnSpPr>
          <p:spPr bwMode="auto">
            <a:xfrm flipV="1">
              <a:off x="3025714" y="3495973"/>
              <a:ext cx="0" cy="576262"/>
            </a:xfrm>
            <a:prstGeom prst="line">
              <a:avLst/>
            </a:prstGeom>
            <a:noFill/>
            <a:ln w="34925" cap="rnd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0"/>
            <p:cNvCxnSpPr>
              <a:cxnSpLocks noChangeShapeType="1"/>
            </p:cNvCxnSpPr>
            <p:nvPr/>
          </p:nvCxnSpPr>
          <p:spPr bwMode="auto">
            <a:xfrm flipV="1">
              <a:off x="3025714" y="3207048"/>
              <a:ext cx="1152525" cy="288925"/>
            </a:xfrm>
            <a:prstGeom prst="line">
              <a:avLst/>
            </a:prstGeom>
            <a:noFill/>
            <a:ln w="349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2"/>
            <p:cNvCxnSpPr>
              <a:cxnSpLocks noChangeShapeType="1"/>
            </p:cNvCxnSpPr>
            <p:nvPr/>
          </p:nvCxnSpPr>
          <p:spPr bwMode="auto">
            <a:xfrm flipV="1">
              <a:off x="4178239" y="2272010"/>
              <a:ext cx="0" cy="935039"/>
            </a:xfrm>
            <a:prstGeom prst="line">
              <a:avLst/>
            </a:prstGeom>
            <a:noFill/>
            <a:ln w="349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4"/>
            <p:cNvCxnSpPr>
              <a:cxnSpLocks noChangeShapeType="1"/>
            </p:cNvCxnSpPr>
            <p:nvPr/>
          </p:nvCxnSpPr>
          <p:spPr bwMode="auto">
            <a:xfrm flipV="1">
              <a:off x="4178239" y="1916832"/>
              <a:ext cx="1150937" cy="358775"/>
            </a:xfrm>
            <a:prstGeom prst="line">
              <a:avLst/>
            </a:prstGeom>
            <a:noFill/>
            <a:ln w="34925" cap="rnd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4"/>
            <p:cNvCxnSpPr>
              <a:cxnSpLocks noChangeShapeType="1"/>
            </p:cNvCxnSpPr>
            <p:nvPr/>
          </p:nvCxnSpPr>
          <p:spPr bwMode="auto">
            <a:xfrm>
              <a:off x="3025714" y="3877132"/>
              <a:ext cx="0" cy="556167"/>
            </a:xfrm>
            <a:prstGeom prst="line">
              <a:avLst/>
            </a:prstGeom>
            <a:noFill/>
            <a:ln w="34925" cap="rnd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7"/>
            <p:cNvCxnSpPr>
              <a:cxnSpLocks noChangeShapeType="1"/>
            </p:cNvCxnSpPr>
            <p:nvPr/>
          </p:nvCxnSpPr>
          <p:spPr bwMode="auto">
            <a:xfrm>
              <a:off x="4178239" y="3554989"/>
              <a:ext cx="0" cy="882531"/>
            </a:xfrm>
            <a:prstGeom prst="line">
              <a:avLst/>
            </a:prstGeom>
            <a:noFill/>
            <a:ln w="34925" cap="rnd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1"/>
            <p:cNvCxnSpPr>
              <a:cxnSpLocks noChangeShapeType="1"/>
            </p:cNvCxnSpPr>
            <p:nvPr/>
          </p:nvCxnSpPr>
          <p:spPr bwMode="auto">
            <a:xfrm>
              <a:off x="-1044624" y="4653136"/>
              <a:ext cx="0" cy="792088"/>
            </a:xfrm>
            <a:prstGeom prst="line">
              <a:avLst/>
            </a:prstGeom>
            <a:noFill/>
            <a:ln w="34925" cap="rnd" algn="ctr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4" name="Straight Connector 8"/>
          <p:cNvCxnSpPr>
            <a:cxnSpLocks noChangeShapeType="1"/>
          </p:cNvCxnSpPr>
          <p:nvPr/>
        </p:nvCxnSpPr>
        <p:spPr bwMode="auto">
          <a:xfrm flipV="1">
            <a:off x="1763688" y="1556792"/>
            <a:ext cx="0" cy="1944414"/>
          </a:xfrm>
          <a:prstGeom prst="line">
            <a:avLst/>
          </a:prstGeom>
          <a:noFill/>
          <a:ln w="34925" cap="rnd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24"/>
          <p:cNvCxnSpPr>
            <a:cxnSpLocks noChangeShapeType="1"/>
          </p:cNvCxnSpPr>
          <p:nvPr/>
        </p:nvCxnSpPr>
        <p:spPr bwMode="auto">
          <a:xfrm>
            <a:off x="1763688" y="3738151"/>
            <a:ext cx="0" cy="556167"/>
          </a:xfrm>
          <a:prstGeom prst="line">
            <a:avLst/>
          </a:prstGeom>
          <a:noFill/>
          <a:ln w="34925" cap="rnd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6"/>
          <p:cNvCxnSpPr>
            <a:cxnSpLocks noChangeShapeType="1"/>
          </p:cNvCxnSpPr>
          <p:nvPr/>
        </p:nvCxnSpPr>
        <p:spPr bwMode="auto">
          <a:xfrm flipH="1" flipV="1">
            <a:off x="1763688" y="3501008"/>
            <a:ext cx="1281744" cy="504056"/>
          </a:xfrm>
          <a:prstGeom prst="line">
            <a:avLst/>
          </a:prstGeom>
          <a:noFill/>
          <a:ln w="349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10"/>
          <p:cNvCxnSpPr>
            <a:cxnSpLocks noChangeShapeType="1"/>
          </p:cNvCxnSpPr>
          <p:nvPr/>
        </p:nvCxnSpPr>
        <p:spPr bwMode="auto">
          <a:xfrm>
            <a:off x="683568" y="1556792"/>
            <a:ext cx="1080120" cy="0"/>
          </a:xfrm>
          <a:prstGeom prst="line">
            <a:avLst/>
          </a:prstGeom>
          <a:noFill/>
          <a:ln w="349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CuadroTexto 68"/>
          <p:cNvSpPr txBox="1"/>
          <p:nvPr/>
        </p:nvSpPr>
        <p:spPr>
          <a:xfrm>
            <a:off x="539552" y="5157192"/>
            <a:ext cx="122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Impact = large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71" name="Straight Connector 21"/>
          <p:cNvCxnSpPr>
            <a:cxnSpLocks noChangeShapeType="1"/>
          </p:cNvCxnSpPr>
          <p:nvPr/>
        </p:nvCxnSpPr>
        <p:spPr bwMode="auto">
          <a:xfrm>
            <a:off x="3047132" y="4221088"/>
            <a:ext cx="25400" cy="864096"/>
          </a:xfrm>
          <a:prstGeom prst="line">
            <a:avLst/>
          </a:prstGeom>
          <a:noFill/>
          <a:ln w="34925" cap="rnd" algn="ctr">
            <a:solidFill>
              <a:srgbClr val="008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CuadroTexto 72"/>
          <p:cNvSpPr txBox="1"/>
          <p:nvPr/>
        </p:nvSpPr>
        <p:spPr>
          <a:xfrm>
            <a:off x="2555776" y="5013176"/>
            <a:ext cx="941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8000"/>
                </a:solidFill>
              </a:rPr>
              <a:t>Impact = 0</a:t>
            </a:r>
            <a:endParaRPr lang="en-GB" sz="1200" dirty="0">
              <a:solidFill>
                <a:srgbClr val="008000"/>
              </a:solidFill>
            </a:endParaRPr>
          </a:p>
        </p:txBody>
      </p:sp>
      <p:cxnSp>
        <p:nvCxnSpPr>
          <p:cNvPr id="75" name="Straight Connector 21"/>
          <p:cNvCxnSpPr>
            <a:cxnSpLocks noChangeShapeType="1"/>
          </p:cNvCxnSpPr>
          <p:nvPr/>
        </p:nvCxnSpPr>
        <p:spPr bwMode="auto">
          <a:xfrm>
            <a:off x="2267744" y="4378196"/>
            <a:ext cx="0" cy="851004"/>
          </a:xfrm>
          <a:prstGeom prst="line">
            <a:avLst/>
          </a:prstGeom>
          <a:noFill/>
          <a:ln w="34925" cap="rnd" algn="ctr">
            <a:solidFill>
              <a:srgbClr val="FF66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CuadroTexto 75"/>
          <p:cNvSpPr txBox="1"/>
          <p:nvPr/>
        </p:nvSpPr>
        <p:spPr>
          <a:xfrm>
            <a:off x="1789088" y="5229200"/>
            <a:ext cx="165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6600"/>
                </a:solidFill>
              </a:rPr>
              <a:t>Impact = acceptable</a:t>
            </a:r>
            <a:endParaRPr lang="en-GB" sz="1200" dirty="0">
              <a:solidFill>
                <a:srgbClr val="FF6600"/>
              </a:solidFill>
            </a:endParaRPr>
          </a:p>
        </p:txBody>
      </p:sp>
      <p:cxnSp>
        <p:nvCxnSpPr>
          <p:cNvPr id="79" name="Straight Connector 31"/>
          <p:cNvCxnSpPr>
            <a:cxnSpLocks noChangeShapeType="1"/>
          </p:cNvCxnSpPr>
          <p:nvPr/>
        </p:nvCxnSpPr>
        <p:spPr bwMode="auto">
          <a:xfrm flipV="1">
            <a:off x="1763688" y="4293096"/>
            <a:ext cx="1224136" cy="6906"/>
          </a:xfrm>
          <a:prstGeom prst="line">
            <a:avLst/>
          </a:prstGeom>
          <a:noFill/>
          <a:ln w="34925" cap="rnd" algn="ctr">
            <a:solidFill>
              <a:srgbClr val="92D05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21"/>
          <p:cNvCxnSpPr>
            <a:cxnSpLocks noChangeShapeType="1"/>
          </p:cNvCxnSpPr>
          <p:nvPr/>
        </p:nvCxnSpPr>
        <p:spPr bwMode="auto">
          <a:xfrm>
            <a:off x="4139952" y="4391811"/>
            <a:ext cx="0" cy="871297"/>
          </a:xfrm>
          <a:prstGeom prst="line">
            <a:avLst/>
          </a:prstGeom>
          <a:noFill/>
          <a:ln w="34925" cap="rnd" algn="ctr">
            <a:solidFill>
              <a:srgbClr val="FF66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CuadroTexto 83"/>
          <p:cNvSpPr txBox="1"/>
          <p:nvPr/>
        </p:nvSpPr>
        <p:spPr>
          <a:xfrm>
            <a:off x="3630366" y="5241900"/>
            <a:ext cx="165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6600"/>
                </a:solidFill>
              </a:rPr>
              <a:t>Impact = acceptable</a:t>
            </a:r>
            <a:endParaRPr lang="en-GB" sz="1200" dirty="0">
              <a:solidFill>
                <a:srgbClr val="FF6600"/>
              </a:solidFill>
            </a:endParaRPr>
          </a:p>
        </p:txBody>
      </p:sp>
      <p:cxnSp>
        <p:nvCxnSpPr>
          <p:cNvPr id="86" name="Straight Connector 31"/>
          <p:cNvCxnSpPr>
            <a:cxnSpLocks noChangeShapeType="1"/>
          </p:cNvCxnSpPr>
          <p:nvPr/>
        </p:nvCxnSpPr>
        <p:spPr bwMode="auto">
          <a:xfrm flipV="1">
            <a:off x="539552" y="4293096"/>
            <a:ext cx="1224136" cy="6906"/>
          </a:xfrm>
          <a:prstGeom prst="line">
            <a:avLst/>
          </a:prstGeom>
          <a:noFill/>
          <a:ln w="34925" cap="rnd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31"/>
          <p:cNvCxnSpPr>
            <a:cxnSpLocks noChangeShapeType="1"/>
          </p:cNvCxnSpPr>
          <p:nvPr/>
        </p:nvCxnSpPr>
        <p:spPr bwMode="auto">
          <a:xfrm flipV="1">
            <a:off x="5364088" y="4273490"/>
            <a:ext cx="2624047" cy="6906"/>
          </a:xfrm>
          <a:prstGeom prst="line">
            <a:avLst/>
          </a:prstGeom>
          <a:noFill/>
          <a:ln w="34925" cap="rnd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21"/>
          <p:cNvCxnSpPr>
            <a:cxnSpLocks noChangeShapeType="1"/>
          </p:cNvCxnSpPr>
          <p:nvPr/>
        </p:nvCxnSpPr>
        <p:spPr bwMode="auto">
          <a:xfrm>
            <a:off x="7020272" y="4293096"/>
            <a:ext cx="0" cy="360040"/>
          </a:xfrm>
          <a:prstGeom prst="line">
            <a:avLst/>
          </a:prstGeom>
          <a:noFill/>
          <a:ln w="34925" cap="rnd" algn="ctr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CuadroTexto 91"/>
          <p:cNvSpPr txBox="1"/>
          <p:nvPr/>
        </p:nvSpPr>
        <p:spPr>
          <a:xfrm>
            <a:off x="6660232" y="4581128"/>
            <a:ext cx="1137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Impact = large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99" name="Straight Connector 21"/>
          <p:cNvCxnSpPr>
            <a:cxnSpLocks noChangeShapeType="1"/>
          </p:cNvCxnSpPr>
          <p:nvPr/>
        </p:nvCxnSpPr>
        <p:spPr bwMode="auto">
          <a:xfrm flipV="1">
            <a:off x="3131840" y="2996952"/>
            <a:ext cx="720080" cy="936104"/>
          </a:xfrm>
          <a:prstGeom prst="line">
            <a:avLst/>
          </a:prstGeom>
          <a:noFill/>
          <a:ln w="34925" cap="rnd" algn="ctr">
            <a:solidFill>
              <a:srgbClr val="81DE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20"/>
          <p:cNvSpPr txBox="1">
            <a:spLocks noChangeArrowheads="1"/>
          </p:cNvSpPr>
          <p:nvPr/>
        </p:nvSpPr>
        <p:spPr bwMode="auto">
          <a:xfrm>
            <a:off x="3059832" y="2204864"/>
            <a:ext cx="2016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Flight on planned or re-planned time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(delay = 0)</a:t>
            </a:r>
            <a:endParaRPr lang="en-GB" altLang="en-US" sz="1600" b="0" dirty="0" smtClean="0"/>
          </a:p>
        </p:txBody>
      </p:sp>
      <p:sp>
        <p:nvSpPr>
          <p:cNvPr id="38" name="Rectangle 2"/>
          <p:cNvSpPr/>
          <p:nvPr/>
        </p:nvSpPr>
        <p:spPr>
          <a:xfrm>
            <a:off x="611560" y="5949280"/>
            <a:ext cx="453650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Typically, d</a:t>
            </a:r>
            <a:r>
              <a:rPr lang="en-GB" sz="2000" dirty="0" smtClean="0">
                <a:solidFill>
                  <a:schemeClr val="lt1"/>
                </a:solidFill>
                <a:latin typeface="+mn-lt"/>
                <a:ea typeface="+mn-ea"/>
              </a:rPr>
              <a:t>elays </a:t>
            </a:r>
            <a:r>
              <a:rPr lang="en-GB" sz="2000" dirty="0" smtClean="0"/>
              <a:t>of less than 15 min have negligible costs for the AUs</a:t>
            </a:r>
            <a:endParaRPr lang="en-GB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802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 1: Avoid flights entering into Tension Zones (of other regulations)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106041"/>
            <a:ext cx="7067550" cy="303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36193"/>
            <a:ext cx="7419975" cy="4067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987824" y="4884215"/>
            <a:ext cx="288032" cy="272204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760" y="5089443"/>
            <a:ext cx="98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Slot used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89239" y="5511567"/>
            <a:ext cx="267231" cy="13623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99866" y="5493911"/>
            <a:ext cx="98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Out of R3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087061" y="2689175"/>
            <a:ext cx="432048" cy="28803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1760" y="293054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Empty slot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5898379"/>
            <a:ext cx="712082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Removing flights from the beginning of large tension zones can save </a:t>
            </a:r>
            <a:r>
              <a:rPr lang="en-GB" sz="2000" u="sng" dirty="0" smtClean="0"/>
              <a:t>hours</a:t>
            </a:r>
            <a:r>
              <a:rPr lang="en-GB" sz="2000" dirty="0" smtClean="0"/>
              <a:t> of delay in a single regulation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213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9" y="2240022"/>
            <a:ext cx="4105275" cy="122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2: overloading slots nearby the existing empty slots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1886" y="1844824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Case 1: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36468" y="2920593"/>
            <a:ext cx="4106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Better usage of spare capacity (slots) with no negative impact on ATC workload and important reduction of delay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886" y="4244531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Case 2: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6" y="4615526"/>
            <a:ext cx="598170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8952" y="5464824"/>
            <a:ext cx="2605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Idem, but using the empty slots in the middle of the sequences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590552" y="2539509"/>
            <a:ext cx="171245" cy="16936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036" y="2645702"/>
            <a:ext cx="1099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Empty slot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543084" y="3204436"/>
            <a:ext cx="171245" cy="16936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968" y="335823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</a:rPr>
              <a:t>Used slot (compensating the nearby overload)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383868" y="5680360"/>
            <a:ext cx="171245" cy="16936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9752" y="583415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</a:rPr>
              <a:t>Used slot (compensating the nearby overload)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9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3: systematic overloading of slots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336" y="1784400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ym typeface="Wingdings" panose="05000000000000000000" pitchFamily="2" charset="2"/>
              </a:rPr>
              <a:t>Sometimes the ATCOs may have </a:t>
            </a:r>
            <a:r>
              <a:rPr lang="en-GB" sz="1400" dirty="0" smtClean="0">
                <a:sym typeface="Wingdings" panose="05000000000000000000" pitchFamily="2" charset="2"/>
              </a:rPr>
              <a:t>less workload if the traffic is smoothed </a:t>
            </a:r>
            <a:r>
              <a:rPr lang="en-GB" sz="1400" b="0" dirty="0" smtClean="0">
                <a:sym typeface="Wingdings" panose="05000000000000000000" pitchFamily="2" charset="2"/>
              </a:rPr>
              <a:t>by a regulation (less probability of bunching  less complexity and less workload): </a:t>
            </a:r>
            <a:r>
              <a:rPr lang="en-GB" sz="1400" u="sng" dirty="0" smtClean="0">
                <a:sym typeface="Wingdings" panose="05000000000000000000" pitchFamily="2" charset="2"/>
              </a:rPr>
              <a:t>TBC by ATC experts</a:t>
            </a:r>
          </a:p>
          <a:p>
            <a:endParaRPr lang="en-GB" sz="1400" b="0" dirty="0">
              <a:sym typeface="Wingdings" panose="05000000000000000000" pitchFamily="2" charset="2"/>
            </a:endParaRPr>
          </a:p>
          <a:p>
            <a:r>
              <a:rPr lang="en-GB" sz="1400" b="0" dirty="0" smtClean="0">
                <a:sym typeface="Wingdings" panose="05000000000000000000" pitchFamily="2" charset="2"/>
              </a:rPr>
              <a:t>This situation could perhaps be improved by adding a </a:t>
            </a:r>
            <a:r>
              <a:rPr lang="en-GB" sz="1400" dirty="0" smtClean="0">
                <a:sym typeface="Wingdings" panose="05000000000000000000" pitchFamily="2" charset="2"/>
              </a:rPr>
              <a:t>second rate parameter </a:t>
            </a:r>
            <a:r>
              <a:rPr lang="en-GB" sz="1400" b="0" dirty="0" smtClean="0">
                <a:sym typeface="Wingdings" panose="05000000000000000000" pitchFamily="2" charset="2"/>
              </a:rPr>
              <a:t>under control of the FMP: </a:t>
            </a:r>
            <a:r>
              <a:rPr lang="en-GB" sz="1400" dirty="0" smtClean="0">
                <a:sym typeface="Wingdings" panose="05000000000000000000" pitchFamily="2" charset="2"/>
              </a:rPr>
              <a:t>the overloading rate </a:t>
            </a:r>
            <a:r>
              <a:rPr lang="en-GB" sz="1400" b="0" dirty="0" smtClean="0">
                <a:sym typeface="Wingdings" panose="05000000000000000000" pitchFamily="2" charset="2"/>
              </a:rPr>
              <a:t>(e.g.: rate 60/3  1 overload every 20 minutes)</a:t>
            </a:r>
          </a:p>
          <a:p>
            <a:endParaRPr lang="en-GB" sz="1400" b="0" dirty="0">
              <a:sym typeface="Wingdings" panose="05000000000000000000" pitchFamily="2" charset="2"/>
            </a:endParaRPr>
          </a:p>
          <a:p>
            <a:r>
              <a:rPr lang="en-GB" sz="1400" dirty="0" smtClean="0">
                <a:sym typeface="Wingdings" panose="05000000000000000000" pitchFamily="2" charset="2"/>
              </a:rPr>
              <a:t>Important delay reductions are expected</a:t>
            </a:r>
            <a:r>
              <a:rPr lang="en-GB" sz="1400" b="0" dirty="0" smtClean="0">
                <a:sym typeface="Wingdings" panose="05000000000000000000" pitchFamily="2" charset="2"/>
              </a:rPr>
              <a:t>, while the </a:t>
            </a:r>
            <a:r>
              <a:rPr lang="en-GB" sz="1400" dirty="0" smtClean="0">
                <a:sym typeface="Wingdings" panose="05000000000000000000" pitchFamily="2" charset="2"/>
              </a:rPr>
              <a:t>ATCO’s actual capacity could be better used</a:t>
            </a:r>
            <a:r>
              <a:rPr lang="en-GB" sz="1400" b="0" dirty="0" smtClean="0">
                <a:sym typeface="Wingdings" panose="05000000000000000000" pitchFamily="2" charset="2"/>
              </a:rPr>
              <a:t> during periods of congestion</a:t>
            </a:r>
            <a:endParaRPr lang="en-GB" sz="1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21088"/>
            <a:ext cx="8279085" cy="12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2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Interacting regulations and their effect in the total network delay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5520"/>
            <a:ext cx="1905000" cy="457200"/>
          </a:xfrm>
        </p:spPr>
        <p:txBody>
          <a:bodyPr/>
          <a:lstStyle/>
          <a:p>
            <a:fld id="{8DB2F83E-83F6-7948-9193-2AEB26FC25D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772816"/>
            <a:ext cx="5688105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6228600"/>
            <a:ext cx="619373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The problem becomes bigger when congestion grows</a:t>
            </a:r>
            <a:br>
              <a:rPr lang="en-GB" sz="1600" dirty="0" smtClean="0"/>
            </a:br>
            <a:r>
              <a:rPr lang="en-GB" sz="1600" dirty="0" smtClean="0"/>
              <a:t>(</a:t>
            </a:r>
            <a:r>
              <a:rPr lang="en-GB" sz="1600" dirty="0" smtClean="0">
                <a:sym typeface="Wingdings" panose="05000000000000000000" pitchFamily="2" charset="2"/>
              </a:rPr>
              <a:t> </a:t>
            </a:r>
            <a:r>
              <a:rPr lang="en-GB" sz="1600" dirty="0" smtClean="0"/>
              <a:t>more regulations = more probability of interactions)</a:t>
            </a:r>
            <a:endParaRPr lang="en-GB" sz="1600" dirty="0"/>
          </a:p>
        </p:txBody>
      </p:sp>
      <p:sp>
        <p:nvSpPr>
          <p:cNvPr id="11" name="Up Arrow Callout 10"/>
          <p:cNvSpPr/>
          <p:nvPr/>
        </p:nvSpPr>
        <p:spPr bwMode="auto">
          <a:xfrm>
            <a:off x="6556248" y="5877272"/>
            <a:ext cx="1584176" cy="648072"/>
          </a:xfrm>
          <a:prstGeom prst="upArrow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200" dirty="0">
                <a:solidFill>
                  <a:schemeClr val="bg1"/>
                </a:solidFill>
                <a:ea typeface="ＭＳ Ｐゴシック" pitchFamily="34" charset="-128"/>
              </a:rPr>
              <a:t>Delay x2 </a:t>
            </a:r>
            <a:r>
              <a:rPr lang="en-GB" sz="1200" dirty="0" smtClean="0">
                <a:solidFill>
                  <a:schemeClr val="bg1"/>
                </a:solidFill>
                <a:ea typeface="ＭＳ Ｐゴシック" pitchFamily="34" charset="-128"/>
              </a:rPr>
              <a:t>in </a:t>
            </a:r>
            <a:r>
              <a:rPr lang="en-GB" sz="1200" dirty="0">
                <a:solidFill>
                  <a:schemeClr val="bg1"/>
                </a:solidFill>
                <a:ea typeface="ＭＳ Ｐゴシック" pitchFamily="34" charset="-128"/>
              </a:rPr>
              <a:t>this small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5805264"/>
            <a:ext cx="619373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Performance Scheme is distorted (</a:t>
            </a:r>
            <a:r>
              <a:rPr lang="en-GB" sz="1600" dirty="0" smtClean="0"/>
              <a:t>is it </a:t>
            </a:r>
            <a:r>
              <a:rPr lang="en-GB" sz="1600" dirty="0" smtClean="0"/>
              <a:t>fair for the FMP in R1?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0" name="TextBox 11"/>
          <p:cNvSpPr txBox="1"/>
          <p:nvPr/>
        </p:nvSpPr>
        <p:spPr>
          <a:xfrm>
            <a:off x="107504" y="5373216"/>
            <a:ext cx="619373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Delay increases with the interactions between regulations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3507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Realistic e</a:t>
            </a:r>
            <a:r>
              <a:rPr lang="en-GB" dirty="0" smtClean="0"/>
              <a:t>xample </a:t>
            </a:r>
            <a:r>
              <a:rPr lang="en-GB" dirty="0" smtClean="0"/>
              <a:t>of complex interactions between regulations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5" name="Imagen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772400" cy="3042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3568" y="5013176"/>
            <a:ext cx="755869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In the example, </a:t>
            </a:r>
            <a:r>
              <a:rPr lang="en-GB" sz="1600" dirty="0" smtClean="0"/>
              <a:t>95 </a:t>
            </a:r>
            <a:r>
              <a:rPr lang="en-GB" sz="1600" dirty="0" smtClean="0"/>
              <a:t>flights delayed by KEAST28N generated </a:t>
            </a:r>
            <a:r>
              <a:rPr lang="en-GB" sz="1600" u="sng" dirty="0" smtClean="0"/>
              <a:t>more than 45 h of </a:t>
            </a:r>
            <a:r>
              <a:rPr lang="en-GB" sz="1600" u="sng" dirty="0" smtClean="0"/>
              <a:t>extra/unnecessary delay</a:t>
            </a:r>
            <a:r>
              <a:rPr lang="en-GB" sz="1600" dirty="0" smtClean="0"/>
              <a:t> </a:t>
            </a:r>
            <a:r>
              <a:rPr lang="en-GB" sz="1600" dirty="0" smtClean="0"/>
              <a:t>in the network</a:t>
            </a:r>
            <a:endParaRPr lang="en-GB" sz="1600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2505485" y="2692124"/>
            <a:ext cx="338323" cy="664868"/>
          </a:xfrm>
          <a:custGeom>
            <a:avLst/>
            <a:gdLst>
              <a:gd name="connsiteX0" fmla="*/ 166873 w 338323"/>
              <a:gd name="connsiteY0" fmla="*/ 7643 h 664868"/>
              <a:gd name="connsiteX1" fmla="*/ 154967 w 338323"/>
              <a:gd name="connsiteY1" fmla="*/ 12406 h 664868"/>
              <a:gd name="connsiteX2" fmla="*/ 145442 w 338323"/>
              <a:gd name="connsiteY2" fmla="*/ 14787 h 664868"/>
              <a:gd name="connsiteX3" fmla="*/ 138298 w 338323"/>
              <a:gd name="connsiteY3" fmla="*/ 19550 h 664868"/>
              <a:gd name="connsiteX4" fmla="*/ 121629 w 338323"/>
              <a:gd name="connsiteY4" fmla="*/ 24312 h 664868"/>
              <a:gd name="connsiteX5" fmla="*/ 107342 w 338323"/>
              <a:gd name="connsiteY5" fmla="*/ 29075 h 664868"/>
              <a:gd name="connsiteX6" fmla="*/ 100198 w 338323"/>
              <a:gd name="connsiteY6" fmla="*/ 31456 h 664868"/>
              <a:gd name="connsiteX7" fmla="*/ 95435 w 338323"/>
              <a:gd name="connsiteY7" fmla="*/ 38600 h 664868"/>
              <a:gd name="connsiteX8" fmla="*/ 93054 w 338323"/>
              <a:gd name="connsiteY8" fmla="*/ 45743 h 664868"/>
              <a:gd name="connsiteX9" fmla="*/ 76385 w 338323"/>
              <a:gd name="connsiteY9" fmla="*/ 67175 h 664868"/>
              <a:gd name="connsiteX10" fmla="*/ 64479 w 338323"/>
              <a:gd name="connsiteY10" fmla="*/ 79081 h 664868"/>
              <a:gd name="connsiteX11" fmla="*/ 59717 w 338323"/>
              <a:gd name="connsiteY11" fmla="*/ 93368 h 664868"/>
              <a:gd name="connsiteX12" fmla="*/ 57335 w 338323"/>
              <a:gd name="connsiteY12" fmla="*/ 100512 h 664868"/>
              <a:gd name="connsiteX13" fmla="*/ 50192 w 338323"/>
              <a:gd name="connsiteY13" fmla="*/ 129087 h 664868"/>
              <a:gd name="connsiteX14" fmla="*/ 45429 w 338323"/>
              <a:gd name="connsiteY14" fmla="*/ 136231 h 664868"/>
              <a:gd name="connsiteX15" fmla="*/ 38285 w 338323"/>
              <a:gd name="connsiteY15" fmla="*/ 157662 h 664868"/>
              <a:gd name="connsiteX16" fmla="*/ 35904 w 338323"/>
              <a:gd name="connsiteY16" fmla="*/ 164806 h 664868"/>
              <a:gd name="connsiteX17" fmla="*/ 33523 w 338323"/>
              <a:gd name="connsiteY17" fmla="*/ 176712 h 664868"/>
              <a:gd name="connsiteX18" fmla="*/ 31142 w 338323"/>
              <a:gd name="connsiteY18" fmla="*/ 210050 h 664868"/>
              <a:gd name="connsiteX19" fmla="*/ 23998 w 338323"/>
              <a:gd name="connsiteY19" fmla="*/ 233862 h 664868"/>
              <a:gd name="connsiteX20" fmla="*/ 16854 w 338323"/>
              <a:gd name="connsiteY20" fmla="*/ 250531 h 664868"/>
              <a:gd name="connsiteX21" fmla="*/ 14473 w 338323"/>
              <a:gd name="connsiteY21" fmla="*/ 262437 h 664868"/>
              <a:gd name="connsiteX22" fmla="*/ 9710 w 338323"/>
              <a:gd name="connsiteY22" fmla="*/ 317206 h 664868"/>
              <a:gd name="connsiteX23" fmla="*/ 7329 w 338323"/>
              <a:gd name="connsiteY23" fmla="*/ 324350 h 664868"/>
              <a:gd name="connsiteX24" fmla="*/ 9710 w 338323"/>
              <a:gd name="connsiteY24" fmla="*/ 338637 h 664868"/>
              <a:gd name="connsiteX25" fmla="*/ 14473 w 338323"/>
              <a:gd name="connsiteY25" fmla="*/ 355306 h 664868"/>
              <a:gd name="connsiteX26" fmla="*/ 19235 w 338323"/>
              <a:gd name="connsiteY26" fmla="*/ 383881 h 664868"/>
              <a:gd name="connsiteX27" fmla="*/ 23998 w 338323"/>
              <a:gd name="connsiteY27" fmla="*/ 398168 h 664868"/>
              <a:gd name="connsiteX28" fmla="*/ 14473 w 338323"/>
              <a:gd name="connsiteY28" fmla="*/ 400550 h 664868"/>
              <a:gd name="connsiteX29" fmla="*/ 7329 w 338323"/>
              <a:gd name="connsiteY29" fmla="*/ 414837 h 664868"/>
              <a:gd name="connsiteX30" fmla="*/ 2567 w 338323"/>
              <a:gd name="connsiteY30" fmla="*/ 421981 h 664868"/>
              <a:gd name="connsiteX31" fmla="*/ 2567 w 338323"/>
              <a:gd name="connsiteY31" fmla="*/ 471987 h 664868"/>
              <a:gd name="connsiteX32" fmla="*/ 4948 w 338323"/>
              <a:gd name="connsiteY32" fmla="*/ 481512 h 664868"/>
              <a:gd name="connsiteX33" fmla="*/ 9710 w 338323"/>
              <a:gd name="connsiteY33" fmla="*/ 488656 h 664868"/>
              <a:gd name="connsiteX34" fmla="*/ 12092 w 338323"/>
              <a:gd name="connsiteY34" fmla="*/ 498181 h 664868"/>
              <a:gd name="connsiteX35" fmla="*/ 14473 w 338323"/>
              <a:gd name="connsiteY35" fmla="*/ 512468 h 664868"/>
              <a:gd name="connsiteX36" fmla="*/ 19235 w 338323"/>
              <a:gd name="connsiteY36" fmla="*/ 519612 h 664868"/>
              <a:gd name="connsiteX37" fmla="*/ 21617 w 338323"/>
              <a:gd name="connsiteY37" fmla="*/ 526756 h 664868"/>
              <a:gd name="connsiteX38" fmla="*/ 12092 w 338323"/>
              <a:gd name="connsiteY38" fmla="*/ 552950 h 664868"/>
              <a:gd name="connsiteX39" fmla="*/ 9710 w 338323"/>
              <a:gd name="connsiteY39" fmla="*/ 560093 h 664868"/>
              <a:gd name="connsiteX40" fmla="*/ 7329 w 338323"/>
              <a:gd name="connsiteY40" fmla="*/ 567237 h 664868"/>
              <a:gd name="connsiteX41" fmla="*/ 9710 w 338323"/>
              <a:gd name="connsiteY41" fmla="*/ 588668 h 664868"/>
              <a:gd name="connsiteX42" fmla="*/ 14473 w 338323"/>
              <a:gd name="connsiteY42" fmla="*/ 605337 h 664868"/>
              <a:gd name="connsiteX43" fmla="*/ 16854 w 338323"/>
              <a:gd name="connsiteY43" fmla="*/ 619625 h 664868"/>
              <a:gd name="connsiteX44" fmla="*/ 19235 w 338323"/>
              <a:gd name="connsiteY44" fmla="*/ 629150 h 664868"/>
              <a:gd name="connsiteX45" fmla="*/ 28760 w 338323"/>
              <a:gd name="connsiteY45" fmla="*/ 631531 h 664868"/>
              <a:gd name="connsiteX46" fmla="*/ 35904 w 338323"/>
              <a:gd name="connsiteY46" fmla="*/ 636293 h 664868"/>
              <a:gd name="connsiteX47" fmla="*/ 43048 w 338323"/>
              <a:gd name="connsiteY47" fmla="*/ 650581 h 664868"/>
              <a:gd name="connsiteX48" fmla="*/ 50192 w 338323"/>
              <a:gd name="connsiteY48" fmla="*/ 652962 h 664868"/>
              <a:gd name="connsiteX49" fmla="*/ 71623 w 338323"/>
              <a:gd name="connsiteY49" fmla="*/ 664868 h 664868"/>
              <a:gd name="connsiteX50" fmla="*/ 143060 w 338323"/>
              <a:gd name="connsiteY50" fmla="*/ 660106 h 664868"/>
              <a:gd name="connsiteX51" fmla="*/ 150204 w 338323"/>
              <a:gd name="connsiteY51" fmla="*/ 655343 h 664868"/>
              <a:gd name="connsiteX52" fmla="*/ 152585 w 338323"/>
              <a:gd name="connsiteY52" fmla="*/ 636293 h 664868"/>
              <a:gd name="connsiteX53" fmla="*/ 154967 w 338323"/>
              <a:gd name="connsiteY53" fmla="*/ 629150 h 664868"/>
              <a:gd name="connsiteX54" fmla="*/ 162110 w 338323"/>
              <a:gd name="connsiteY54" fmla="*/ 624387 h 664868"/>
              <a:gd name="connsiteX55" fmla="*/ 176398 w 338323"/>
              <a:gd name="connsiteY55" fmla="*/ 614862 h 664868"/>
              <a:gd name="connsiteX56" fmla="*/ 183542 w 338323"/>
              <a:gd name="connsiteY56" fmla="*/ 600575 h 664868"/>
              <a:gd name="connsiteX57" fmla="*/ 171635 w 338323"/>
              <a:gd name="connsiteY57" fmla="*/ 569618 h 664868"/>
              <a:gd name="connsiteX58" fmla="*/ 159729 w 338323"/>
              <a:gd name="connsiteY58" fmla="*/ 557712 h 664868"/>
              <a:gd name="connsiteX59" fmla="*/ 162110 w 338323"/>
              <a:gd name="connsiteY59" fmla="*/ 541043 h 664868"/>
              <a:gd name="connsiteX60" fmla="*/ 176398 w 338323"/>
              <a:gd name="connsiteY60" fmla="*/ 536281 h 664868"/>
              <a:gd name="connsiteX61" fmla="*/ 190685 w 338323"/>
              <a:gd name="connsiteY61" fmla="*/ 529137 h 664868"/>
              <a:gd name="connsiteX62" fmla="*/ 204973 w 338323"/>
              <a:gd name="connsiteY62" fmla="*/ 521993 h 664868"/>
              <a:gd name="connsiteX63" fmla="*/ 209735 w 338323"/>
              <a:gd name="connsiteY63" fmla="*/ 514850 h 664868"/>
              <a:gd name="connsiteX64" fmla="*/ 224023 w 338323"/>
              <a:gd name="connsiteY64" fmla="*/ 510087 h 664868"/>
              <a:gd name="connsiteX65" fmla="*/ 238310 w 338323"/>
              <a:gd name="connsiteY65" fmla="*/ 502943 h 664868"/>
              <a:gd name="connsiteX66" fmla="*/ 245454 w 338323"/>
              <a:gd name="connsiteY66" fmla="*/ 498181 h 664868"/>
              <a:gd name="connsiteX67" fmla="*/ 262123 w 338323"/>
              <a:gd name="connsiteY67" fmla="*/ 493418 h 664868"/>
              <a:gd name="connsiteX68" fmla="*/ 285935 w 338323"/>
              <a:gd name="connsiteY68" fmla="*/ 481512 h 664868"/>
              <a:gd name="connsiteX69" fmla="*/ 293079 w 338323"/>
              <a:gd name="connsiteY69" fmla="*/ 476750 h 664868"/>
              <a:gd name="connsiteX70" fmla="*/ 307367 w 338323"/>
              <a:gd name="connsiteY70" fmla="*/ 471987 h 664868"/>
              <a:gd name="connsiteX71" fmla="*/ 321654 w 338323"/>
              <a:gd name="connsiteY71" fmla="*/ 462462 h 664868"/>
              <a:gd name="connsiteX72" fmla="*/ 328798 w 338323"/>
              <a:gd name="connsiteY72" fmla="*/ 457700 h 664868"/>
              <a:gd name="connsiteX73" fmla="*/ 333560 w 338323"/>
              <a:gd name="connsiteY73" fmla="*/ 450556 h 664868"/>
              <a:gd name="connsiteX74" fmla="*/ 338323 w 338323"/>
              <a:gd name="connsiteY74" fmla="*/ 433887 h 664868"/>
              <a:gd name="connsiteX75" fmla="*/ 335942 w 338323"/>
              <a:gd name="connsiteY75" fmla="*/ 395787 h 664868"/>
              <a:gd name="connsiteX76" fmla="*/ 333560 w 338323"/>
              <a:gd name="connsiteY76" fmla="*/ 388643 h 664868"/>
              <a:gd name="connsiteX77" fmla="*/ 326417 w 338323"/>
              <a:gd name="connsiteY77" fmla="*/ 386262 h 664868"/>
              <a:gd name="connsiteX78" fmla="*/ 316892 w 338323"/>
              <a:gd name="connsiteY78" fmla="*/ 371975 h 664868"/>
              <a:gd name="connsiteX79" fmla="*/ 314510 w 338323"/>
              <a:gd name="connsiteY79" fmla="*/ 364831 h 664868"/>
              <a:gd name="connsiteX80" fmla="*/ 307367 w 338323"/>
              <a:gd name="connsiteY80" fmla="*/ 357687 h 664868"/>
              <a:gd name="connsiteX81" fmla="*/ 300223 w 338323"/>
              <a:gd name="connsiteY81" fmla="*/ 343400 h 664868"/>
              <a:gd name="connsiteX82" fmla="*/ 295460 w 338323"/>
              <a:gd name="connsiteY82" fmla="*/ 326731 h 664868"/>
              <a:gd name="connsiteX83" fmla="*/ 290698 w 338323"/>
              <a:gd name="connsiteY83" fmla="*/ 319587 h 664868"/>
              <a:gd name="connsiteX84" fmla="*/ 288317 w 338323"/>
              <a:gd name="connsiteY84" fmla="*/ 312443 h 664868"/>
              <a:gd name="connsiteX85" fmla="*/ 278792 w 338323"/>
              <a:gd name="connsiteY85" fmla="*/ 293393 h 664868"/>
              <a:gd name="connsiteX86" fmla="*/ 276410 w 338323"/>
              <a:gd name="connsiteY86" fmla="*/ 286250 h 664868"/>
              <a:gd name="connsiteX87" fmla="*/ 271648 w 338323"/>
              <a:gd name="connsiteY87" fmla="*/ 279106 h 664868"/>
              <a:gd name="connsiteX88" fmla="*/ 266885 w 338323"/>
              <a:gd name="connsiteY88" fmla="*/ 264818 h 664868"/>
              <a:gd name="connsiteX89" fmla="*/ 262123 w 338323"/>
              <a:gd name="connsiteY89" fmla="*/ 250531 h 664868"/>
              <a:gd name="connsiteX90" fmla="*/ 259742 w 338323"/>
              <a:gd name="connsiteY90" fmla="*/ 243387 h 664868"/>
              <a:gd name="connsiteX91" fmla="*/ 257360 w 338323"/>
              <a:gd name="connsiteY91" fmla="*/ 231481 h 664868"/>
              <a:gd name="connsiteX92" fmla="*/ 250217 w 338323"/>
              <a:gd name="connsiteY92" fmla="*/ 198143 h 664868"/>
              <a:gd name="connsiteX93" fmla="*/ 245454 w 338323"/>
              <a:gd name="connsiteY93" fmla="*/ 167187 h 664868"/>
              <a:gd name="connsiteX94" fmla="*/ 243073 w 338323"/>
              <a:gd name="connsiteY94" fmla="*/ 157662 h 664868"/>
              <a:gd name="connsiteX95" fmla="*/ 240692 w 338323"/>
              <a:gd name="connsiteY95" fmla="*/ 124325 h 664868"/>
              <a:gd name="connsiteX96" fmla="*/ 238310 w 338323"/>
              <a:gd name="connsiteY96" fmla="*/ 110037 h 664868"/>
              <a:gd name="connsiteX97" fmla="*/ 235929 w 338323"/>
              <a:gd name="connsiteY97" fmla="*/ 88606 h 664868"/>
              <a:gd name="connsiteX98" fmla="*/ 231167 w 338323"/>
              <a:gd name="connsiteY98" fmla="*/ 52887 h 664868"/>
              <a:gd name="connsiteX99" fmla="*/ 226404 w 338323"/>
              <a:gd name="connsiteY99" fmla="*/ 14787 h 664868"/>
              <a:gd name="connsiteX100" fmla="*/ 221642 w 338323"/>
              <a:gd name="connsiteY100" fmla="*/ 5262 h 664868"/>
              <a:gd name="connsiteX101" fmla="*/ 212117 w 338323"/>
              <a:gd name="connsiteY101" fmla="*/ 500 h 664868"/>
              <a:gd name="connsiteX102" fmla="*/ 166873 w 338323"/>
              <a:gd name="connsiteY102" fmla="*/ 7643 h 66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38323" h="664868">
                <a:moveTo>
                  <a:pt x="166873" y="7643"/>
                </a:moveTo>
                <a:cubicBezTo>
                  <a:pt x="157348" y="9627"/>
                  <a:pt x="159022" y="11054"/>
                  <a:pt x="154967" y="12406"/>
                </a:cubicBezTo>
                <a:cubicBezTo>
                  <a:pt x="151862" y="13441"/>
                  <a:pt x="148450" y="13498"/>
                  <a:pt x="145442" y="14787"/>
                </a:cubicBezTo>
                <a:cubicBezTo>
                  <a:pt x="142811" y="15914"/>
                  <a:pt x="140858" y="18270"/>
                  <a:pt x="138298" y="19550"/>
                </a:cubicBezTo>
                <a:cubicBezTo>
                  <a:pt x="134297" y="21550"/>
                  <a:pt x="125443" y="23168"/>
                  <a:pt x="121629" y="24312"/>
                </a:cubicBezTo>
                <a:cubicBezTo>
                  <a:pt x="116821" y="25755"/>
                  <a:pt x="112104" y="27487"/>
                  <a:pt x="107342" y="29075"/>
                </a:cubicBezTo>
                <a:lnTo>
                  <a:pt x="100198" y="31456"/>
                </a:lnTo>
                <a:cubicBezTo>
                  <a:pt x="98610" y="33837"/>
                  <a:pt x="96715" y="36040"/>
                  <a:pt x="95435" y="38600"/>
                </a:cubicBezTo>
                <a:cubicBezTo>
                  <a:pt x="94313" y="40845"/>
                  <a:pt x="94273" y="43549"/>
                  <a:pt x="93054" y="45743"/>
                </a:cubicBezTo>
                <a:cubicBezTo>
                  <a:pt x="81017" y="67410"/>
                  <a:pt x="87955" y="53291"/>
                  <a:pt x="76385" y="67175"/>
                </a:cubicBezTo>
                <a:cubicBezTo>
                  <a:pt x="66463" y="79081"/>
                  <a:pt x="77577" y="70349"/>
                  <a:pt x="64479" y="79081"/>
                </a:cubicBezTo>
                <a:lnTo>
                  <a:pt x="59717" y="93368"/>
                </a:lnTo>
                <a:lnTo>
                  <a:pt x="57335" y="100512"/>
                </a:lnTo>
                <a:cubicBezTo>
                  <a:pt x="56145" y="107652"/>
                  <a:pt x="54385" y="122799"/>
                  <a:pt x="50192" y="129087"/>
                </a:cubicBezTo>
                <a:lnTo>
                  <a:pt x="45429" y="136231"/>
                </a:lnTo>
                <a:lnTo>
                  <a:pt x="38285" y="157662"/>
                </a:lnTo>
                <a:cubicBezTo>
                  <a:pt x="37491" y="160043"/>
                  <a:pt x="36396" y="162345"/>
                  <a:pt x="35904" y="164806"/>
                </a:cubicBezTo>
                <a:lnTo>
                  <a:pt x="33523" y="176712"/>
                </a:lnTo>
                <a:cubicBezTo>
                  <a:pt x="32729" y="187825"/>
                  <a:pt x="32372" y="198977"/>
                  <a:pt x="31142" y="210050"/>
                </a:cubicBezTo>
                <a:cubicBezTo>
                  <a:pt x="30387" y="216844"/>
                  <a:pt x="25431" y="228128"/>
                  <a:pt x="23998" y="233862"/>
                </a:cubicBezTo>
                <a:cubicBezTo>
                  <a:pt x="20923" y="246164"/>
                  <a:pt x="23432" y="240664"/>
                  <a:pt x="16854" y="250531"/>
                </a:cubicBezTo>
                <a:cubicBezTo>
                  <a:pt x="16060" y="254500"/>
                  <a:pt x="14839" y="258406"/>
                  <a:pt x="14473" y="262437"/>
                </a:cubicBezTo>
                <a:cubicBezTo>
                  <a:pt x="12321" y="286114"/>
                  <a:pt x="14132" y="297309"/>
                  <a:pt x="9710" y="317206"/>
                </a:cubicBezTo>
                <a:cubicBezTo>
                  <a:pt x="9165" y="319656"/>
                  <a:pt x="8123" y="321969"/>
                  <a:pt x="7329" y="324350"/>
                </a:cubicBezTo>
                <a:cubicBezTo>
                  <a:pt x="8123" y="329112"/>
                  <a:pt x="8663" y="333924"/>
                  <a:pt x="9710" y="338637"/>
                </a:cubicBezTo>
                <a:cubicBezTo>
                  <a:pt x="15607" y="365169"/>
                  <a:pt x="8251" y="322116"/>
                  <a:pt x="14473" y="355306"/>
                </a:cubicBezTo>
                <a:cubicBezTo>
                  <a:pt x="16252" y="364797"/>
                  <a:pt x="17140" y="374455"/>
                  <a:pt x="19235" y="383881"/>
                </a:cubicBezTo>
                <a:cubicBezTo>
                  <a:pt x="20324" y="388781"/>
                  <a:pt x="23998" y="398168"/>
                  <a:pt x="23998" y="398168"/>
                </a:cubicBezTo>
                <a:cubicBezTo>
                  <a:pt x="20823" y="398962"/>
                  <a:pt x="17196" y="398735"/>
                  <a:pt x="14473" y="400550"/>
                </a:cubicBezTo>
                <a:cubicBezTo>
                  <a:pt x="9353" y="403963"/>
                  <a:pt x="9707" y="410081"/>
                  <a:pt x="7329" y="414837"/>
                </a:cubicBezTo>
                <a:cubicBezTo>
                  <a:pt x="6049" y="417397"/>
                  <a:pt x="4154" y="419600"/>
                  <a:pt x="2567" y="421981"/>
                </a:cubicBezTo>
                <a:cubicBezTo>
                  <a:pt x="-615" y="447427"/>
                  <a:pt x="-1089" y="440914"/>
                  <a:pt x="2567" y="471987"/>
                </a:cubicBezTo>
                <a:cubicBezTo>
                  <a:pt x="2949" y="475237"/>
                  <a:pt x="3659" y="478504"/>
                  <a:pt x="4948" y="481512"/>
                </a:cubicBezTo>
                <a:cubicBezTo>
                  <a:pt x="6075" y="484143"/>
                  <a:pt x="8123" y="486275"/>
                  <a:pt x="9710" y="488656"/>
                </a:cubicBezTo>
                <a:cubicBezTo>
                  <a:pt x="10504" y="491831"/>
                  <a:pt x="11450" y="494972"/>
                  <a:pt x="12092" y="498181"/>
                </a:cubicBezTo>
                <a:cubicBezTo>
                  <a:pt x="13039" y="502915"/>
                  <a:pt x="12946" y="507888"/>
                  <a:pt x="14473" y="512468"/>
                </a:cubicBezTo>
                <a:cubicBezTo>
                  <a:pt x="15378" y="515183"/>
                  <a:pt x="17955" y="517052"/>
                  <a:pt x="19235" y="519612"/>
                </a:cubicBezTo>
                <a:cubicBezTo>
                  <a:pt x="20358" y="521857"/>
                  <a:pt x="20823" y="524375"/>
                  <a:pt x="21617" y="526756"/>
                </a:cubicBezTo>
                <a:cubicBezTo>
                  <a:pt x="14984" y="543338"/>
                  <a:pt x="18212" y="534590"/>
                  <a:pt x="12092" y="552950"/>
                </a:cubicBezTo>
                <a:lnTo>
                  <a:pt x="9710" y="560093"/>
                </a:lnTo>
                <a:lnTo>
                  <a:pt x="7329" y="567237"/>
                </a:lnTo>
                <a:cubicBezTo>
                  <a:pt x="8123" y="574381"/>
                  <a:pt x="8617" y="581564"/>
                  <a:pt x="9710" y="588668"/>
                </a:cubicBezTo>
                <a:cubicBezTo>
                  <a:pt x="12302" y="605514"/>
                  <a:pt x="11363" y="591341"/>
                  <a:pt x="14473" y="605337"/>
                </a:cubicBezTo>
                <a:cubicBezTo>
                  <a:pt x="15520" y="610050"/>
                  <a:pt x="15907" y="614890"/>
                  <a:pt x="16854" y="619625"/>
                </a:cubicBezTo>
                <a:cubicBezTo>
                  <a:pt x="17496" y="622834"/>
                  <a:pt x="16921" y="626836"/>
                  <a:pt x="19235" y="629150"/>
                </a:cubicBezTo>
                <a:cubicBezTo>
                  <a:pt x="21549" y="631464"/>
                  <a:pt x="25585" y="630737"/>
                  <a:pt x="28760" y="631531"/>
                </a:cubicBezTo>
                <a:cubicBezTo>
                  <a:pt x="31141" y="633118"/>
                  <a:pt x="34116" y="634058"/>
                  <a:pt x="35904" y="636293"/>
                </a:cubicBezTo>
                <a:cubicBezTo>
                  <a:pt x="43575" y="645881"/>
                  <a:pt x="31893" y="641658"/>
                  <a:pt x="43048" y="650581"/>
                </a:cubicBezTo>
                <a:cubicBezTo>
                  <a:pt x="45008" y="652149"/>
                  <a:pt x="47811" y="652168"/>
                  <a:pt x="50192" y="652962"/>
                </a:cubicBezTo>
                <a:cubicBezTo>
                  <a:pt x="66568" y="663879"/>
                  <a:pt x="59049" y="660677"/>
                  <a:pt x="71623" y="664868"/>
                </a:cubicBezTo>
                <a:cubicBezTo>
                  <a:pt x="72230" y="664834"/>
                  <a:pt x="134824" y="661753"/>
                  <a:pt x="143060" y="660106"/>
                </a:cubicBezTo>
                <a:cubicBezTo>
                  <a:pt x="145866" y="659545"/>
                  <a:pt x="147823" y="656931"/>
                  <a:pt x="150204" y="655343"/>
                </a:cubicBezTo>
                <a:cubicBezTo>
                  <a:pt x="150998" y="648993"/>
                  <a:pt x="151440" y="642589"/>
                  <a:pt x="152585" y="636293"/>
                </a:cubicBezTo>
                <a:cubicBezTo>
                  <a:pt x="153034" y="633824"/>
                  <a:pt x="153399" y="631110"/>
                  <a:pt x="154967" y="629150"/>
                </a:cubicBezTo>
                <a:cubicBezTo>
                  <a:pt x="156755" y="626915"/>
                  <a:pt x="159912" y="626219"/>
                  <a:pt x="162110" y="624387"/>
                </a:cubicBezTo>
                <a:cubicBezTo>
                  <a:pt x="174000" y="614478"/>
                  <a:pt x="163845" y="619046"/>
                  <a:pt x="176398" y="614862"/>
                </a:cubicBezTo>
                <a:cubicBezTo>
                  <a:pt x="178804" y="611253"/>
                  <a:pt x="183542" y="605501"/>
                  <a:pt x="183542" y="600575"/>
                </a:cubicBezTo>
                <a:cubicBezTo>
                  <a:pt x="183542" y="583028"/>
                  <a:pt x="181018" y="583693"/>
                  <a:pt x="171635" y="569618"/>
                </a:cubicBezTo>
                <a:cubicBezTo>
                  <a:pt x="165286" y="560094"/>
                  <a:pt x="169254" y="564062"/>
                  <a:pt x="159729" y="557712"/>
                </a:cubicBezTo>
                <a:cubicBezTo>
                  <a:pt x="157613" y="551362"/>
                  <a:pt x="154264" y="546927"/>
                  <a:pt x="162110" y="541043"/>
                </a:cubicBezTo>
                <a:cubicBezTo>
                  <a:pt x="166126" y="538031"/>
                  <a:pt x="176398" y="536281"/>
                  <a:pt x="176398" y="536281"/>
                </a:cubicBezTo>
                <a:cubicBezTo>
                  <a:pt x="196864" y="522636"/>
                  <a:pt x="170976" y="538991"/>
                  <a:pt x="190685" y="529137"/>
                </a:cubicBezTo>
                <a:cubicBezTo>
                  <a:pt x="209154" y="519903"/>
                  <a:pt x="187012" y="527982"/>
                  <a:pt x="204973" y="521993"/>
                </a:cubicBezTo>
                <a:cubicBezTo>
                  <a:pt x="206560" y="519612"/>
                  <a:pt x="207308" y="516367"/>
                  <a:pt x="209735" y="514850"/>
                </a:cubicBezTo>
                <a:cubicBezTo>
                  <a:pt x="213992" y="512189"/>
                  <a:pt x="219846" y="512872"/>
                  <a:pt x="224023" y="510087"/>
                </a:cubicBezTo>
                <a:cubicBezTo>
                  <a:pt x="244497" y="496439"/>
                  <a:pt x="218593" y="512802"/>
                  <a:pt x="238310" y="502943"/>
                </a:cubicBezTo>
                <a:cubicBezTo>
                  <a:pt x="240870" y="501663"/>
                  <a:pt x="242823" y="499308"/>
                  <a:pt x="245454" y="498181"/>
                </a:cubicBezTo>
                <a:cubicBezTo>
                  <a:pt x="250858" y="495865"/>
                  <a:pt x="256903" y="496318"/>
                  <a:pt x="262123" y="493418"/>
                </a:cubicBezTo>
                <a:cubicBezTo>
                  <a:pt x="285316" y="480532"/>
                  <a:pt x="267322" y="486165"/>
                  <a:pt x="285935" y="481512"/>
                </a:cubicBezTo>
                <a:cubicBezTo>
                  <a:pt x="288316" y="479925"/>
                  <a:pt x="290464" y="477912"/>
                  <a:pt x="293079" y="476750"/>
                </a:cubicBezTo>
                <a:cubicBezTo>
                  <a:pt x="297667" y="474711"/>
                  <a:pt x="307367" y="471987"/>
                  <a:pt x="307367" y="471987"/>
                </a:cubicBezTo>
                <a:lnTo>
                  <a:pt x="321654" y="462462"/>
                </a:lnTo>
                <a:lnTo>
                  <a:pt x="328798" y="457700"/>
                </a:lnTo>
                <a:cubicBezTo>
                  <a:pt x="330385" y="455319"/>
                  <a:pt x="332280" y="453116"/>
                  <a:pt x="333560" y="450556"/>
                </a:cubicBezTo>
                <a:cubicBezTo>
                  <a:pt x="335270" y="447135"/>
                  <a:pt x="337558" y="436945"/>
                  <a:pt x="338323" y="433887"/>
                </a:cubicBezTo>
                <a:cubicBezTo>
                  <a:pt x="337529" y="421187"/>
                  <a:pt x="337274" y="408442"/>
                  <a:pt x="335942" y="395787"/>
                </a:cubicBezTo>
                <a:cubicBezTo>
                  <a:pt x="335679" y="393291"/>
                  <a:pt x="335335" y="390418"/>
                  <a:pt x="333560" y="388643"/>
                </a:cubicBezTo>
                <a:cubicBezTo>
                  <a:pt x="331785" y="386868"/>
                  <a:pt x="328798" y="387056"/>
                  <a:pt x="326417" y="386262"/>
                </a:cubicBezTo>
                <a:cubicBezTo>
                  <a:pt x="323242" y="381500"/>
                  <a:pt x="318702" y="377405"/>
                  <a:pt x="316892" y="371975"/>
                </a:cubicBezTo>
                <a:cubicBezTo>
                  <a:pt x="316098" y="369594"/>
                  <a:pt x="315902" y="366920"/>
                  <a:pt x="314510" y="364831"/>
                </a:cubicBezTo>
                <a:cubicBezTo>
                  <a:pt x="312642" y="362029"/>
                  <a:pt x="309748" y="360068"/>
                  <a:pt x="307367" y="357687"/>
                </a:cubicBezTo>
                <a:cubicBezTo>
                  <a:pt x="297320" y="327556"/>
                  <a:pt x="314083" y="375742"/>
                  <a:pt x="300223" y="343400"/>
                </a:cubicBezTo>
                <a:cubicBezTo>
                  <a:pt x="295637" y="332698"/>
                  <a:pt x="300102" y="336014"/>
                  <a:pt x="295460" y="326731"/>
                </a:cubicBezTo>
                <a:cubicBezTo>
                  <a:pt x="294180" y="324171"/>
                  <a:pt x="291978" y="322147"/>
                  <a:pt x="290698" y="319587"/>
                </a:cubicBezTo>
                <a:cubicBezTo>
                  <a:pt x="289576" y="317342"/>
                  <a:pt x="289356" y="314728"/>
                  <a:pt x="288317" y="312443"/>
                </a:cubicBezTo>
                <a:cubicBezTo>
                  <a:pt x="285379" y="305980"/>
                  <a:pt x="281038" y="300128"/>
                  <a:pt x="278792" y="293393"/>
                </a:cubicBezTo>
                <a:cubicBezTo>
                  <a:pt x="277998" y="291012"/>
                  <a:pt x="277533" y="288495"/>
                  <a:pt x="276410" y="286250"/>
                </a:cubicBezTo>
                <a:cubicBezTo>
                  <a:pt x="275130" y="283690"/>
                  <a:pt x="272810" y="281721"/>
                  <a:pt x="271648" y="279106"/>
                </a:cubicBezTo>
                <a:cubicBezTo>
                  <a:pt x="269609" y="274518"/>
                  <a:pt x="268473" y="269581"/>
                  <a:pt x="266885" y="264818"/>
                </a:cubicBezTo>
                <a:lnTo>
                  <a:pt x="262123" y="250531"/>
                </a:lnTo>
                <a:cubicBezTo>
                  <a:pt x="261329" y="248150"/>
                  <a:pt x="260234" y="245848"/>
                  <a:pt x="259742" y="243387"/>
                </a:cubicBezTo>
                <a:cubicBezTo>
                  <a:pt x="258948" y="239418"/>
                  <a:pt x="258238" y="235432"/>
                  <a:pt x="257360" y="231481"/>
                </a:cubicBezTo>
                <a:cubicBezTo>
                  <a:pt x="253894" y="215888"/>
                  <a:pt x="253448" y="220750"/>
                  <a:pt x="250217" y="198143"/>
                </a:cubicBezTo>
                <a:cubicBezTo>
                  <a:pt x="249075" y="190155"/>
                  <a:pt x="247103" y="175432"/>
                  <a:pt x="245454" y="167187"/>
                </a:cubicBezTo>
                <a:cubicBezTo>
                  <a:pt x="244812" y="163978"/>
                  <a:pt x="243867" y="160837"/>
                  <a:pt x="243073" y="157662"/>
                </a:cubicBezTo>
                <a:cubicBezTo>
                  <a:pt x="242279" y="146550"/>
                  <a:pt x="241801" y="135410"/>
                  <a:pt x="240692" y="124325"/>
                </a:cubicBezTo>
                <a:cubicBezTo>
                  <a:pt x="240212" y="119521"/>
                  <a:pt x="238948" y="114823"/>
                  <a:pt x="238310" y="110037"/>
                </a:cubicBezTo>
                <a:cubicBezTo>
                  <a:pt x="237360" y="102912"/>
                  <a:pt x="236610" y="95761"/>
                  <a:pt x="235929" y="88606"/>
                </a:cubicBezTo>
                <a:cubicBezTo>
                  <a:pt x="232822" y="55976"/>
                  <a:pt x="236706" y="69507"/>
                  <a:pt x="231167" y="52887"/>
                </a:cubicBezTo>
                <a:cubicBezTo>
                  <a:pt x="230050" y="38372"/>
                  <a:pt x="231704" y="27155"/>
                  <a:pt x="226404" y="14787"/>
                </a:cubicBezTo>
                <a:cubicBezTo>
                  <a:pt x="225006" y="11524"/>
                  <a:pt x="224152" y="7772"/>
                  <a:pt x="221642" y="5262"/>
                </a:cubicBezTo>
                <a:cubicBezTo>
                  <a:pt x="219132" y="2752"/>
                  <a:pt x="215517" y="1520"/>
                  <a:pt x="212117" y="500"/>
                </a:cubicBezTo>
                <a:cubicBezTo>
                  <a:pt x="203742" y="-2013"/>
                  <a:pt x="176398" y="5659"/>
                  <a:pt x="166873" y="7643"/>
                </a:cubicBezTo>
                <a:close/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2852936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KEAST28N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683568" y="6330806"/>
            <a:ext cx="7558696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D</a:t>
            </a:r>
            <a:r>
              <a:rPr lang="en-GB" sz="1600" dirty="0" smtClean="0"/>
              <a:t>elay could be reduced with a net-centric view of the ATFCM processes</a:t>
            </a:r>
            <a:endParaRPr lang="en-GB" sz="1600" dirty="0"/>
          </a:p>
        </p:txBody>
      </p:sp>
      <p:sp>
        <p:nvSpPr>
          <p:cNvPr id="13" name="TextBox 5"/>
          <p:cNvSpPr txBox="1"/>
          <p:nvPr/>
        </p:nvSpPr>
        <p:spPr>
          <a:xfrm>
            <a:off x="683568" y="5661248"/>
            <a:ext cx="7558696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The local FMPs declare regulations with no awareness of the impact on other sectors or on the network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109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&amp; research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Fragmentation problem</a:t>
            </a:r>
            <a:r>
              <a:rPr lang="en-GB" b="1" dirty="0"/>
              <a:t>: </a:t>
            </a:r>
            <a:r>
              <a:rPr lang="en-GB" i="1" dirty="0" smtClean="0"/>
              <a:t>non-smoothed </a:t>
            </a:r>
            <a:r>
              <a:rPr lang="en-GB" i="1" dirty="0"/>
              <a:t>coordination of the </a:t>
            </a:r>
            <a:r>
              <a:rPr lang="en-GB" i="1" dirty="0" smtClean="0"/>
              <a:t>local </a:t>
            </a:r>
            <a:r>
              <a:rPr lang="en-GB" i="1" dirty="0" smtClean="0"/>
              <a:t>ATFCM </a:t>
            </a:r>
            <a:r>
              <a:rPr lang="en-GB" i="1" dirty="0" smtClean="0"/>
              <a:t>processes</a:t>
            </a:r>
            <a:r>
              <a:rPr lang="en-GB" dirty="0" smtClean="0"/>
              <a:t> (</a:t>
            </a:r>
            <a:r>
              <a:rPr lang="en-GB" dirty="0" smtClean="0"/>
              <a:t>ATFCM </a:t>
            </a:r>
            <a:r>
              <a:rPr lang="en-GB" dirty="0"/>
              <a:t>processes </a:t>
            </a:r>
            <a:r>
              <a:rPr lang="en-GB" dirty="0" smtClean="0"/>
              <a:t>are today done </a:t>
            </a:r>
            <a:r>
              <a:rPr lang="en-GB" dirty="0"/>
              <a:t>locally </a:t>
            </a:r>
            <a:r>
              <a:rPr lang="en-GB" dirty="0" smtClean="0"/>
              <a:t>with </a:t>
            </a:r>
            <a:r>
              <a:rPr lang="en-GB" dirty="0"/>
              <a:t>little awareness of </a:t>
            </a:r>
            <a:r>
              <a:rPr lang="en-GB" dirty="0" smtClean="0"/>
              <a:t>the impact on other sectors)</a:t>
            </a:r>
            <a:endParaRPr lang="en-GB" dirty="0"/>
          </a:p>
          <a:p>
            <a:endParaRPr lang="en-GB" dirty="0"/>
          </a:p>
          <a:p>
            <a:r>
              <a:rPr lang="en-GB" b="1" dirty="0" smtClean="0"/>
              <a:t>Research question: </a:t>
            </a:r>
            <a:r>
              <a:rPr lang="en-GB" i="1" dirty="0" smtClean="0"/>
              <a:t>can the </a:t>
            </a:r>
            <a:r>
              <a:rPr lang="en-GB" i="1" dirty="0" smtClean="0"/>
              <a:t>network-centric (</a:t>
            </a:r>
            <a:r>
              <a:rPr lang="en-GB" i="1" dirty="0" smtClean="0"/>
              <a:t>de-fragmenting) optimisation of multiple CASA regulations improve the performance of fragmented EU airspace?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416" y="4869160"/>
            <a:ext cx="7558608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Enhanced CASA (ECASA) </a:t>
            </a:r>
            <a:r>
              <a:rPr lang="en-GB" sz="1600" dirty="0" smtClean="0"/>
              <a:t>is under </a:t>
            </a:r>
            <a:r>
              <a:rPr lang="en-GB" sz="1600" dirty="0" smtClean="0"/>
              <a:t>development today at EUROCONTROL to optimise the network delay </a:t>
            </a:r>
            <a:r>
              <a:rPr lang="en-GB" sz="1600" dirty="0" smtClean="0"/>
              <a:t>globally with a net-centric approach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14416" y="5622339"/>
            <a:ext cx="755860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A case-study will be presented in which </a:t>
            </a:r>
            <a:r>
              <a:rPr lang="en-GB" sz="1600" dirty="0"/>
              <a:t>ECASA </a:t>
            </a:r>
            <a:r>
              <a:rPr lang="en-GB" sz="1600" dirty="0" smtClean="0"/>
              <a:t>is applied in a single FAB in ECAC (ideal Single European Sky). The effect in some delay KPIs will be assessed for FABEC and MUAC sectors to give answers.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052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 heuristic used (ECASA model)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72C6F-4C8B-AD46-BABB-3E3E67D5B3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9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Enhanced CASA (ECASA)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ECASA principle</a:t>
            </a:r>
            <a:r>
              <a:rPr lang="en-GB" b="1" dirty="0"/>
              <a:t>: </a:t>
            </a:r>
            <a:r>
              <a:rPr lang="en-GB" dirty="0"/>
              <a:t>apply </a:t>
            </a:r>
            <a:r>
              <a:rPr lang="en-GB" i="1" u="sng" dirty="0"/>
              <a:t>small amendments</a:t>
            </a:r>
            <a:r>
              <a:rPr lang="en-GB" i="1" dirty="0"/>
              <a:t> </a:t>
            </a:r>
            <a:r>
              <a:rPr lang="en-GB" dirty="0"/>
              <a:t>to the </a:t>
            </a:r>
            <a:r>
              <a:rPr lang="en-GB" dirty="0" smtClean="0"/>
              <a:t>default </a:t>
            </a:r>
            <a:r>
              <a:rPr lang="en-GB" i="1" u="sng" dirty="0" smtClean="0"/>
              <a:t>CASA sequences</a:t>
            </a:r>
            <a:r>
              <a:rPr lang="en-GB" i="1" dirty="0" smtClean="0"/>
              <a:t> </a:t>
            </a:r>
            <a:r>
              <a:rPr lang="en-GB" dirty="0" smtClean="0"/>
              <a:t>to optimise the network performance taking into account the </a:t>
            </a:r>
            <a:r>
              <a:rPr lang="en-GB" i="1" u="sng" dirty="0" smtClean="0"/>
              <a:t>Interacting Regulations problem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ECASA algorithm: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800" dirty="0" smtClean="0"/>
              <a:t>At each CASA </a:t>
            </a:r>
            <a:r>
              <a:rPr lang="en-GB" sz="1800" b="1" dirty="0" smtClean="0"/>
              <a:t>True Revision Process </a:t>
            </a:r>
            <a:r>
              <a:rPr lang="en-GB" sz="1800" dirty="0" smtClean="0"/>
              <a:t>(every 1-5 minutes):</a:t>
            </a:r>
          </a:p>
          <a:p>
            <a:pPr marL="1314450" lvl="2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/>
              <a:t>Run </a:t>
            </a:r>
            <a:r>
              <a:rPr lang="en-GB" sz="1800" b="1" dirty="0"/>
              <a:t>CASA</a:t>
            </a:r>
            <a:r>
              <a:rPr lang="en-GB" sz="1800" dirty="0"/>
              <a:t> as usual (CASA is the core)</a:t>
            </a:r>
          </a:p>
          <a:p>
            <a:pPr marL="1314450" lvl="2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1800" b="1" dirty="0" smtClean="0"/>
              <a:t>Identify the flights </a:t>
            </a:r>
            <a:r>
              <a:rPr lang="en-GB" sz="1800" dirty="0" smtClean="0"/>
              <a:t>to be amended (for network optimisation)</a:t>
            </a:r>
          </a:p>
          <a:p>
            <a:pPr marL="1314450" lvl="2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1800" b="1" dirty="0" smtClean="0"/>
              <a:t>Change the priority </a:t>
            </a:r>
            <a:r>
              <a:rPr lang="en-GB" sz="1800" dirty="0" smtClean="0"/>
              <a:t>for those selected flights</a:t>
            </a:r>
          </a:p>
          <a:p>
            <a:pPr marL="1314450" lvl="2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 smtClean="0"/>
              <a:t>Run CASA again. Slot </a:t>
            </a:r>
            <a:r>
              <a:rPr lang="en-GB" sz="1800" b="1" dirty="0" smtClean="0"/>
              <a:t>changes will be applied by CASA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Cerrar llave 6"/>
          <p:cNvSpPr/>
          <p:nvPr/>
        </p:nvSpPr>
        <p:spPr bwMode="auto">
          <a:xfrm>
            <a:off x="8244408" y="4221088"/>
            <a:ext cx="360040" cy="936104"/>
          </a:xfrm>
          <a:prstGeom prst="rightBrace">
            <a:avLst/>
          </a:prstGeom>
          <a:ln>
            <a:headEnd type="none" w="med" len="med"/>
            <a:tailEnd type="non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8204339" y="451144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ECASA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853357"/>
            <a:ext cx="867645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ECASA follows an innovative approach (min change with max benefit)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3407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 strategy proposed by ECASA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2F83E-83F6-7948-9193-2AEB26FC25DE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353" y="1981200"/>
            <a:ext cx="6393293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165304"/>
            <a:ext cx="7558696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ECASA makes a better use of the available capacity to reduce the total delay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8317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54FCBDE7C6B4086A79A630B91AC81" ma:contentTypeVersion="" ma:contentTypeDescription="Create a new document." ma:contentTypeScope="" ma:versionID="eb1ca4a7c59f982da92b3bc5cb6e6e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4FF610-822F-4D4C-BFF4-611E0421F009}"/>
</file>

<file path=customXml/itemProps2.xml><?xml version="1.0" encoding="utf-8"?>
<ds:datastoreItem xmlns:ds="http://schemas.openxmlformats.org/officeDocument/2006/customXml" ds:itemID="{92F0CE2F-9802-4345-88D6-48E517128701}"/>
</file>

<file path=customXml/itemProps3.xml><?xml version="1.0" encoding="utf-8"?>
<ds:datastoreItem xmlns:ds="http://schemas.openxmlformats.org/officeDocument/2006/customXml" ds:itemID="{B312357C-03A9-43DC-BD5F-DA8411B94C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127874</TotalTime>
  <Words>1629</Words>
  <Application>Microsoft Macintosh PowerPoint</Application>
  <PresentationFormat>Presentación en pantalla (4:3)</PresentationFormat>
  <Paragraphs>216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Blank Presentation</vt:lpstr>
      <vt:lpstr>EcuaciÛn</vt:lpstr>
      <vt:lpstr>Network delay optimisation  of multiple CASA regulations  in fragmented European airspace </vt:lpstr>
      <vt:lpstr>Outline</vt:lpstr>
      <vt:lpstr>Introduction &amp; motivation</vt:lpstr>
      <vt:lpstr>Interacting regulations and their effect in the total network delay</vt:lpstr>
      <vt:lpstr>Realistic example of complex interactions between regulations</vt:lpstr>
      <vt:lpstr>Motivation &amp; research approach</vt:lpstr>
      <vt:lpstr>Optimisation heuristic used (ECASA model) </vt:lpstr>
      <vt:lpstr>Enhanced CASA (ECASA)</vt:lpstr>
      <vt:lpstr>Optimisation strategy proposed by ECASA</vt:lpstr>
      <vt:lpstr>CASA simulation results analysis (AIRAC 1708)</vt:lpstr>
      <vt:lpstr>How ECASA optimises: manual example</vt:lpstr>
      <vt:lpstr>In this case two regulations are penalised by the selected flight </vt:lpstr>
      <vt:lpstr>Penalisation of MGY3428M to MGY1228A</vt:lpstr>
      <vt:lpstr>Penalisation of MGY3428M to EHYR28</vt:lpstr>
      <vt:lpstr>Experimental setup</vt:lpstr>
      <vt:lpstr>Simulation tool used: R-NEST Airspace simulated: ECAC Airspaces analysed: FABEC &amp; MUAC</vt:lpstr>
      <vt:lpstr>Presentación de PowerPoint</vt:lpstr>
      <vt:lpstr>Results and discussion</vt:lpstr>
      <vt:lpstr>The more congestion the more optimisation potential</vt:lpstr>
      <vt:lpstr>Average delay per regulation in the period (AIRAC 1808)</vt:lpstr>
      <vt:lpstr>Total number of flights delayed in the airspace considered </vt:lpstr>
      <vt:lpstr>Number of flights delayed a certain number of minutes (delay distribution) </vt:lpstr>
      <vt:lpstr>Share of flights in the CASA regulation sequences vs ECASA sequences</vt:lpstr>
      <vt:lpstr>conclusions</vt:lpstr>
      <vt:lpstr>Conclusions</vt:lpstr>
      <vt:lpstr>Back-up slides</vt:lpstr>
      <vt:lpstr>Number of regulations in FABEC in busiest period of summer 2018</vt:lpstr>
      <vt:lpstr>Optimisation strategy implemented in ECASA </vt:lpstr>
      <vt:lpstr>Number of regulations and (simulated) delay per day in FABEC</vt:lpstr>
      <vt:lpstr>Definition of tension zones</vt:lpstr>
      <vt:lpstr>Properties of the interactions on flights: accumulative and commutative </vt:lpstr>
      <vt:lpstr>Penalisations and Protections to TVs due to Regulations (network stability)</vt:lpstr>
      <vt:lpstr>Definition of impact to AUs</vt:lpstr>
      <vt:lpstr>Strategy 1: Avoid flights entering into Tension Zones (of other regulations)</vt:lpstr>
      <vt:lpstr>Strategy 2: overloading slots nearby the existing empty slots</vt:lpstr>
      <vt:lpstr>Strategy 3: systematic overloading of slots</vt:lpstr>
    </vt:vector>
  </TitlesOfParts>
  <Company>EUROCONTROL - EEC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Air Traffic Network Congestion in 2035</dc:title>
  <dc:creator>hkadour</dc:creator>
  <cp:lastModifiedBy>Sergio Ruiz</cp:lastModifiedBy>
  <cp:revision>1803</cp:revision>
  <cp:lastPrinted>2017-01-26T12:58:12Z</cp:lastPrinted>
  <dcterms:created xsi:type="dcterms:W3CDTF">2013-05-21T13:49:59Z</dcterms:created>
  <dcterms:modified xsi:type="dcterms:W3CDTF">2019-05-14T09:58:09Z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0x01010020854FCBDE7C6B4086A79A630B91AC81</vt:lpwstr>
  </property>
</Properties>
</file>